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57" r:id="rId3"/>
    <p:sldId id="343" r:id="rId4"/>
    <p:sldId id="344" r:id="rId5"/>
    <p:sldId id="345" r:id="rId6"/>
    <p:sldId id="347" r:id="rId7"/>
    <p:sldId id="322" r:id="rId8"/>
    <p:sldId id="350" r:id="rId9"/>
    <p:sldId id="325" r:id="rId10"/>
    <p:sldId id="328" r:id="rId11"/>
    <p:sldId id="349" r:id="rId12"/>
    <p:sldId id="336" r:id="rId13"/>
    <p:sldId id="335" r:id="rId14"/>
    <p:sldId id="319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04C"/>
    <a:srgbClr val="B200B2"/>
    <a:srgbClr val="FF00FF"/>
    <a:srgbClr val="FF7F0E"/>
    <a:srgbClr val="1F77B4"/>
    <a:srgbClr val="2CA02C"/>
    <a:srgbClr val="D62728"/>
    <a:srgbClr val="B3350D"/>
    <a:srgbClr val="494949"/>
    <a:srgbClr val="F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1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661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A0952-0AFA-4DBE-BE94-89F947F9314B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65EF0-8D22-401B-8864-28D962BA0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48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65EF0-8D22-401B-8864-28D962BA0A4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3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252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91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35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927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962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30.9.2022.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818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30.9.2022.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630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30.9.2022.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901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30.9.2022.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839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30.9.2022.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650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30.9.2022.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768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30.9.2022.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21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73.png"/><Relationship Id="rId18" Type="http://schemas.openxmlformats.org/officeDocument/2006/relationships/image" Target="../media/image63.png"/><Relationship Id="rId3" Type="http://schemas.openxmlformats.org/officeDocument/2006/relationships/image" Target="../media/image61.png"/><Relationship Id="rId7" Type="http://schemas.openxmlformats.org/officeDocument/2006/relationships/image" Target="../media/image59.png"/><Relationship Id="rId12" Type="http://schemas.openxmlformats.org/officeDocument/2006/relationships/image" Target="../media/image72.png"/><Relationship Id="rId17" Type="http://schemas.openxmlformats.org/officeDocument/2006/relationships/image" Target="../media/image67.png"/><Relationship Id="rId2" Type="http://schemas.openxmlformats.org/officeDocument/2006/relationships/image" Target="../media/image54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71.png"/><Relationship Id="rId5" Type="http://schemas.openxmlformats.org/officeDocument/2006/relationships/image" Target="../media/image57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49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jpe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microsoft.com/office/2007/relationships/media" Target="../media/media2.gif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video" Target="../media/media1.gif"/><Relationship Id="rId16" Type="http://schemas.openxmlformats.org/officeDocument/2006/relationships/image" Target="../media/image12.png"/><Relationship Id="rId1" Type="http://schemas.microsoft.com/office/2007/relationships/media" Target="../media/media1.gif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video" Target="../media/media2.gif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3.png"/><Relationship Id="rId5" Type="http://schemas.openxmlformats.org/officeDocument/2006/relationships/image" Target="../media/image36.pn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56.png"/><Relationship Id="rId1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543800" cy="1790055"/>
          </a:xfrm>
        </p:spPr>
        <p:txBody>
          <a:bodyPr>
            <a:normAutofit/>
          </a:bodyPr>
          <a:lstStyle/>
          <a:p>
            <a:pPr algn="ctr"/>
            <a:r>
              <a:rPr lang="hr-HR" sz="3600" dirty="0" err="1" smtClean="0">
                <a:solidFill>
                  <a:srgbClr val="B3350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</a:t>
            </a:r>
            <a:r>
              <a:rPr lang="hr-HR" sz="3600" dirty="0" smtClean="0">
                <a:solidFill>
                  <a:srgbClr val="B3350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 Interpret </a:t>
            </a:r>
            <a:r>
              <a:rPr lang="hr-HR" sz="3600" dirty="0" err="1" smtClean="0">
                <a:solidFill>
                  <a:srgbClr val="B3350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Trajectory</a:t>
            </a:r>
            <a:r>
              <a:rPr lang="hr-HR" sz="3600" dirty="0" smtClean="0">
                <a:solidFill>
                  <a:srgbClr val="B3350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3600" dirty="0" err="1" smtClean="0">
                <a:solidFill>
                  <a:srgbClr val="B3350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Surface</a:t>
            </a:r>
            <a:r>
              <a:rPr lang="hr-HR" sz="3600" dirty="0" smtClean="0">
                <a:solidFill>
                  <a:srgbClr val="B3350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3600" dirty="0" err="1" smtClean="0">
                <a:solidFill>
                  <a:srgbClr val="B3350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Hopping</a:t>
            </a:r>
            <a:r>
              <a:rPr lang="hr-HR" sz="3600" dirty="0" smtClean="0">
                <a:solidFill>
                  <a:srgbClr val="B3350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Dynamics?</a:t>
            </a:r>
            <a:endParaRPr lang="en-GB" sz="3600" dirty="0">
              <a:solidFill>
                <a:srgbClr val="B3350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9552" y="2914799"/>
            <a:ext cx="8496944" cy="1593304"/>
          </a:xfrm>
        </p:spPr>
        <p:txBody>
          <a:bodyPr>
            <a:noAutofit/>
          </a:bodyPr>
          <a:lstStyle/>
          <a:p>
            <a:pPr algn="ctr"/>
            <a:r>
              <a:rPr lang="hr-HR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Tomislav Piteša</a:t>
            </a:r>
            <a:br>
              <a:rPr lang="hr-HR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r-HR" sz="1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Ruđer Bošković Institute, </a:t>
            </a:r>
            <a:r>
              <a:rPr lang="hr-HR" sz="1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Bijenička</a:t>
            </a:r>
            <a:r>
              <a:rPr lang="hr-HR" sz="1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cesta 54, Zagreb, Croatia</a:t>
            </a:r>
          </a:p>
          <a:p>
            <a:pPr algn="ctr"/>
            <a:r>
              <a:rPr lang="hr-HR" sz="1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tpitesa</a:t>
            </a:r>
            <a:r>
              <a:rPr lang="hr-HR" sz="1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@</a:t>
            </a:r>
            <a:r>
              <a:rPr lang="hr-HR" sz="18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irb.hr</a:t>
            </a:r>
            <a:endParaRPr lang="hr-HR" sz="1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2614312" y="5877272"/>
            <a:ext cx="370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Computational</a:t>
            </a:r>
            <a:r>
              <a:rPr lang="hr-HR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Chemistry</a:t>
            </a:r>
            <a:r>
              <a:rPr lang="hr-HR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Day</a:t>
            </a:r>
            <a:r>
              <a:rPr lang="hr-HR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2022</a:t>
            </a:r>
          </a:p>
          <a:p>
            <a:pPr algn="ctr"/>
            <a:r>
              <a:rPr lang="hr-HR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</a:t>
            </a:r>
            <a:r>
              <a:rPr lang="hr-HR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Sept</a:t>
            </a:r>
            <a:r>
              <a:rPr lang="hr-HR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2022, IRB, Zagreb, Croatia</a:t>
            </a:r>
            <a:endParaRPr lang="en-GB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Institut Ruđer Bošković - Institut Ruđer Boškovi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272" y="4005064"/>
            <a:ext cx="3312368" cy="17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zervirano mjesto sadržaja 2"/>
              <p:cNvSpPr txBox="1">
                <a:spLocks/>
              </p:cNvSpPr>
              <p:nvPr/>
            </p:nvSpPr>
            <p:spPr>
              <a:xfrm>
                <a:off x="408384" y="1052736"/>
                <a:ext cx="8735616" cy="5805264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:r>
                  <a:rPr lang="hr-HR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Reference </a:t>
                </a:r>
                <a:r>
                  <a:rPr lang="hr-HR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states</a:t>
                </a:r>
                <a:r>
                  <a:rPr lang="hr-HR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hr-HR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b="1">
                        <a:latin typeface="Cambria Math"/>
                        <a:ea typeface="Cambria Math"/>
                      </a:rPr>
                      <m:t>𝚽</m:t>
                    </m:r>
                    <m:d>
                      <m:dPr>
                        <m:ctrlPr>
                          <a:rPr lang="hr-H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r-HR" b="1" i="0" smtClean="0">
                                <a:latin typeface="Cambria Math"/>
                                <a:ea typeface="Cambria Math"/>
                              </a:rPr>
                              <m:t>𝐪</m:t>
                            </m:r>
                          </m:e>
                          <m:sub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hr-HR" i="1">
                        <a:latin typeface="Cambria Math"/>
                        <a:ea typeface="Cambria Math"/>
                      </a:rPr>
                      <m:t>=</m:t>
                    </m:r>
                    <m:r>
                      <a:rPr lang="el-GR" b="1">
                        <a:latin typeface="Cambria Math"/>
                        <a:ea typeface="Cambria Math"/>
                      </a:rPr>
                      <m:t>𝚿</m:t>
                    </m:r>
                    <m:d>
                      <m:dPr>
                        <m:ctrlPr>
                          <a:rPr lang="hr-H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r-HR" b="1" i="0" smtClean="0">
                                <a:latin typeface="Cambria Math"/>
                                <a:ea typeface="Cambria Math"/>
                              </a:rPr>
                              <m:t>𝐪</m:t>
                            </m:r>
                          </m:e>
                          <m:sub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hr-HR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hr-HR" dirty="0">
                    <a:latin typeface="Cambria" panose="02040503050406030204" pitchFamily="18" charset="0"/>
                    <a:ea typeface="Cambria" panose="02040503050406030204" pitchFamily="18" charset="0"/>
                  </a:rPr>
                  <a:t>Overlap </a:t>
                </a:r>
                <a:r>
                  <a:rPr lang="hr-HR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matrix</a:t>
                </a:r>
                <a:r>
                  <a:rPr lang="hr-HR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hr-HR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hr-HR" b="1">
                        <a:latin typeface="Cambria Math"/>
                        <a:ea typeface="Cambria Math"/>
                      </a:rPr>
                      <m:t>𝐒</m:t>
                    </m:r>
                    <m:d>
                      <m:dPr>
                        <m:ctrlPr>
                          <a:rPr lang="hr-HR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r-HR" b="1" i="0" smtClean="0">
                                <a:latin typeface="Cambria Math"/>
                                <a:ea typeface="Cambria Math"/>
                              </a:rPr>
                              <m:t>𝐪</m:t>
                            </m:r>
                          </m:e>
                          <m:sub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hr-HR" b="1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hr-HR" b="1" i="0" smtClean="0">
                            <a:latin typeface="Cambria Math"/>
                            <a:ea typeface="Cambria Math"/>
                          </a:rPr>
                          <m:t>𝐪</m:t>
                        </m:r>
                      </m:e>
                    </m:d>
                    <m:r>
                      <a:rPr lang="hr-HR" b="1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hr-HR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b="1">
                            <a:latin typeface="Cambria Math"/>
                            <a:ea typeface="Cambria Math"/>
                          </a:rPr>
                          <m:t>𝚿</m:t>
                        </m:r>
                        <m:d>
                          <m:dPr>
                            <m:ctrlPr>
                              <a:rPr lang="hr-HR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r-HR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hr-HR" b="1" i="0" smtClean="0">
                                    <a:latin typeface="Cambria Math"/>
                                    <a:ea typeface="Cambria Math"/>
                                  </a:rPr>
                                  <m:t>𝐪</m:t>
                                </m:r>
                              </m:e>
                              <m:sub>
                                <m:r>
                                  <a:rPr lang="hr-HR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e>
                        <m:r>
                          <a:rPr lang="el-GR" b="1">
                            <a:latin typeface="Cambria Math"/>
                            <a:ea typeface="Cambria Math"/>
                          </a:rPr>
                          <m:t>𝚿</m:t>
                        </m:r>
                        <m:d>
                          <m:dPr>
                            <m:ctrlPr>
                              <a:rPr lang="hr-HR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hr-HR" b="1" i="0" smtClean="0">
                                <a:latin typeface="Cambria Math"/>
                                <a:ea typeface="Cambria Math"/>
                              </a:rPr>
                              <m:t>𝐪</m:t>
                            </m:r>
                          </m:e>
                        </m:d>
                      </m:e>
                    </m:d>
                  </m:oMath>
                </a14:m>
                <a:endParaRPr lang="hr-HR" b="1" dirty="0" smtClean="0">
                  <a:latin typeface="Cambria" panose="02040503050406030204" pitchFamily="18" charset="0"/>
                  <a:ea typeface="Cambria Math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hr-HR" dirty="0">
                    <a:latin typeface="Cambria" panose="02040503050406030204" pitchFamily="18" charset="0"/>
                    <a:ea typeface="Cambria" panose="02040503050406030204" pitchFamily="18" charset="0"/>
                  </a:rPr>
                  <a:t>Symmetric </a:t>
                </a:r>
                <a:r>
                  <a:rPr lang="hr-HR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orthogonalization</a:t>
                </a:r>
                <a:r>
                  <a:rPr lang="hr-HR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hr-HR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r-HR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b="1">
                        <a:latin typeface="Cambria Math"/>
                        <a:ea typeface="Cambria Math"/>
                      </a:rPr>
                      <m:t>𝐓</m:t>
                    </m:r>
                    <m:d>
                      <m:dPr>
                        <m:ctrlPr>
                          <a:rPr lang="hr-HR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r-HR" b="1" i="0" smtClean="0">
                            <a:latin typeface="Cambria Math"/>
                            <a:ea typeface="Cambria Math"/>
                          </a:rPr>
                          <m:t>𝐪</m:t>
                        </m:r>
                      </m:e>
                    </m:d>
                    <m:r>
                      <a:rPr lang="hr-HR" i="1">
                        <a:latin typeface="Cambria Math"/>
                        <a:ea typeface="Cambria Math"/>
                      </a:rPr>
                      <m:t>=</m:t>
                    </m:r>
                    <m:r>
                      <a:rPr lang="hr-HR" b="1">
                        <a:latin typeface="Cambria Math"/>
                        <a:ea typeface="Cambria Math"/>
                      </a:rPr>
                      <m:t>𝐒</m:t>
                    </m:r>
                    <m:sSup>
                      <m:sSupPr>
                        <m:ctrlPr>
                          <a:rPr lang="hr-H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hr-HR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r-HR" b="1">
                                <a:latin typeface="Cambria Math"/>
                                <a:ea typeface="Cambria Math"/>
                              </a:rPr>
                              <m:t>𝐒</m:t>
                            </m:r>
                          </m:e>
                          <m:sup>
                            <m:r>
                              <a:rPr lang="hr-HR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  <m:r>
                          <a:rPr lang="hr-HR" b="1">
                            <a:latin typeface="Cambria Math"/>
                            <a:ea typeface="Cambria Math"/>
                          </a:rPr>
                          <m:t>𝐒</m:t>
                        </m:r>
                        <m:r>
                          <a:rPr lang="hr-HR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hr-HR" i="1">
                            <a:latin typeface="Cambria Math"/>
                            <a:ea typeface="Cambria Math"/>
                          </a:rPr>
                          <m:t>−1/2</m:t>
                        </m:r>
                      </m:sup>
                    </m:sSup>
                  </m:oMath>
                </a14:m>
                <a:endParaRPr lang="hr-HR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hr-HR" dirty="0" err="1" smtClean="0">
                    <a:solidFill>
                      <a:srgbClr val="2F2B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Unitary</a:t>
                </a:r>
                <a:r>
                  <a:rPr lang="hr-HR" dirty="0" smtClean="0">
                    <a:solidFill>
                      <a:srgbClr val="2F2B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r-HR" dirty="0" err="1" smtClean="0">
                    <a:solidFill>
                      <a:srgbClr val="2F2B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transformation</a:t>
                </a:r>
                <a:r>
                  <a:rPr lang="hr-HR" dirty="0" smtClean="0">
                    <a:solidFill>
                      <a:srgbClr val="2F2B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r-HR" dirty="0" err="1" smtClean="0">
                    <a:solidFill>
                      <a:srgbClr val="2F2B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of</a:t>
                </a:r>
                <a:r>
                  <a:rPr lang="hr-HR" dirty="0" smtClean="0">
                    <a:solidFill>
                      <a:srgbClr val="2F2B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r-HR" dirty="0" err="1" smtClean="0">
                    <a:solidFill>
                      <a:srgbClr val="2F2B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eigenstates</a:t>
                </a:r>
                <a:r>
                  <a:rPr lang="hr-HR" dirty="0" smtClean="0">
                    <a:solidFill>
                      <a:srgbClr val="2F2B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to </a:t>
                </a:r>
                <a:r>
                  <a:rPr lang="hr-HR" dirty="0" err="1" smtClean="0">
                    <a:solidFill>
                      <a:srgbClr val="2F2B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config</a:t>
                </a:r>
                <a:r>
                  <a:rPr lang="hr-HR" dirty="0" smtClean="0">
                    <a:solidFill>
                      <a:srgbClr val="2F2B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hr-HR" dirty="0" err="1" smtClean="0">
                    <a:solidFill>
                      <a:srgbClr val="2F2B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uniform</a:t>
                </a:r>
                <a:r>
                  <a:rPr lang="hr-HR" dirty="0" smtClean="0">
                    <a:solidFill>
                      <a:srgbClr val="2F2B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r-HR" dirty="0" err="1" smtClean="0">
                    <a:solidFill>
                      <a:srgbClr val="2F2B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states</a:t>
                </a:r>
                <a:r>
                  <a:rPr lang="hr-HR" dirty="0" smtClean="0">
                    <a:solidFill>
                      <a:srgbClr val="2F2B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 </a:t>
                </a:r>
              </a:p>
              <a:p>
                <a:pPr marL="411480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𝚽</m:t>
                      </m:r>
                      <m:d>
                        <m:d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b="1" i="0" smtClean="0">
                              <a:latin typeface="Cambria Math"/>
                              <a:ea typeface="Cambria Math"/>
                            </a:rPr>
                            <m:t>𝐪</m:t>
                          </m:r>
                        </m:e>
                      </m:d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b="1" i="0" smtClean="0">
                          <a:latin typeface="Cambria Math"/>
                          <a:ea typeface="Cambria Math"/>
                        </a:rPr>
                        <m:t>𝐓</m:t>
                      </m:r>
                      <m:d>
                        <m:d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b="1" i="0" smtClean="0">
                              <a:latin typeface="Cambria Math"/>
                              <a:ea typeface="Cambria Math"/>
                            </a:rPr>
                            <m:t>𝐪</m:t>
                          </m:r>
                        </m:e>
                      </m:d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𝚿</m:t>
                      </m:r>
                      <m:d>
                        <m:d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b="1" i="0" smtClean="0">
                              <a:latin typeface="Cambria Math"/>
                              <a:ea typeface="Cambria Math"/>
                            </a:rPr>
                            <m:t>𝐪</m:t>
                          </m:r>
                        </m:e>
                      </m:d>
                      <m:r>
                        <a:rPr lang="hr-HR" b="0" i="0" smtClean="0">
                          <a:latin typeface="Cambria Math"/>
                          <a:ea typeface="Cambria Math"/>
                        </a:rPr>
                        <m:t>                      </m:t>
                      </m:r>
                      <m:sSup>
                        <m:sSup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b="1" i="0" smtClean="0">
                              <a:latin typeface="Cambria Math"/>
                              <a:ea typeface="Cambria Math"/>
                            </a:rPr>
                            <m:t>𝐇</m:t>
                          </m:r>
                        </m:e>
                        <m:sup>
                          <m:d>
                            <m:dPr>
                              <m:ctrlP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</m:d>
                        </m:sup>
                      </m:sSup>
                      <m:r>
                        <a:rPr lang="hr-HR" b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r-HR" b="1" i="0" smtClean="0">
                          <a:latin typeface="Cambria Math"/>
                          <a:ea typeface="Cambria Math"/>
                        </a:rPr>
                        <m:t>𝐪</m:t>
                      </m:r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)=</m:t>
                      </m:r>
                      <m:r>
                        <a:rPr lang="hr-HR" b="1" i="0" smtClean="0">
                          <a:latin typeface="Cambria Math"/>
                          <a:ea typeface="Cambria Math"/>
                        </a:rPr>
                        <m:t>𝐓</m:t>
                      </m:r>
                      <m:r>
                        <a:rPr lang="hr-HR" b="1" i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r-HR" b="1" i="0" smtClean="0">
                          <a:latin typeface="Cambria Math"/>
                          <a:ea typeface="Cambria Math"/>
                        </a:rPr>
                        <m:t>𝐪</m:t>
                      </m:r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)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b="1">
                              <a:latin typeface="Cambria Math"/>
                              <a:ea typeface="Cambria Math"/>
                            </a:rPr>
                            <m:t>𝐇</m:t>
                          </m:r>
                        </m:e>
                        <m:sup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b="0" i="1">
                              <a:latin typeface="Cambria Math"/>
                              <a:ea typeface="Cambria Math"/>
                            </a:rPr>
                            <m:t>Ψ</m:t>
                          </m:r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  <m:r>
                        <a:rPr lang="hr-HR" b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r-HR" b="1" i="0" smtClean="0">
                          <a:latin typeface="Cambria Math"/>
                          <a:ea typeface="Cambria Math"/>
                        </a:rPr>
                        <m:t>𝐪</m:t>
                      </m:r>
                      <m:r>
                        <a:rPr lang="hr-HR" i="1">
                          <a:latin typeface="Cambria Math"/>
                          <a:ea typeface="Cambria Math"/>
                        </a:rPr>
                        <m:t>)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b="1" i="0" smtClean="0">
                              <a:latin typeface="Cambria Math"/>
                              <a:ea typeface="Cambria Math"/>
                            </a:rPr>
                            <m:t>𝐓</m:t>
                          </m:r>
                        </m:e>
                        <m:sup>
                          <m:r>
                            <a:rPr lang="hr-HR" i="1" smtClean="0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hr-HR" b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r-HR" b="1" i="0" smtClean="0">
                          <a:latin typeface="Cambria Math"/>
                          <a:ea typeface="Cambria Math"/>
                        </a:rPr>
                        <m:t>𝐪</m:t>
                      </m:r>
                      <m:r>
                        <a:rPr lang="hr-HR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hr-HR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spcBef>
                    <a:spcPts val="1800"/>
                  </a:spcBef>
                  <a:spcAft>
                    <a:spcPts val="1200"/>
                  </a:spcAft>
                </a:pPr>
                <a:endParaRPr lang="hr-HR" sz="2400" dirty="0"/>
              </a:p>
              <a:p>
                <a:pPr lvl="1"/>
                <a:endParaRPr lang="hr-HR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zervirano mjesto sadržaja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84" y="1052736"/>
                <a:ext cx="8735616" cy="5805264"/>
              </a:xfrm>
              <a:prstGeom prst="rect">
                <a:avLst/>
              </a:prstGeom>
              <a:blipFill rotWithShape="1">
                <a:blip r:embed="rId2"/>
                <a:stretch>
                  <a:fillRect t="-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slov 1"/>
          <p:cNvSpPr txBox="1">
            <a:spLocks/>
          </p:cNvSpPr>
          <p:nvPr/>
        </p:nvSpPr>
        <p:spPr>
          <a:xfrm>
            <a:off x="673224" y="-18256"/>
            <a:ext cx="8003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Configurationally</a:t>
            </a:r>
            <a:r>
              <a:rPr lang="hr-HR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3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uniform</a:t>
            </a:r>
            <a:r>
              <a:rPr lang="hr-HR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3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states</a:t>
            </a:r>
            <a:endParaRPr lang="en-GB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88"/>
          <a:stretch/>
        </p:blipFill>
        <p:spPr>
          <a:xfrm>
            <a:off x="174840" y="933184"/>
            <a:ext cx="9000000" cy="3797821"/>
          </a:xfrm>
          <a:prstGeom prst="rect">
            <a:avLst/>
          </a:prstGeom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673224" y="-18256"/>
            <a:ext cx="8003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hr-HR" sz="3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single</a:t>
            </a:r>
            <a:r>
              <a:rPr lang="hr-HR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3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trajectory</a:t>
            </a:r>
            <a:r>
              <a:rPr lang="hr-HR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en-GB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niOkvir 26"/>
              <p:cNvSpPr txBox="1"/>
              <p:nvPr/>
            </p:nvSpPr>
            <p:spPr>
              <a:xfrm>
                <a:off x="4295844" y="5078538"/>
                <a:ext cx="10627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r-HR" sz="1600" b="0" i="0" smtClean="0">
                          <a:latin typeface="Cambria Math"/>
                        </a:rPr>
                        <m:t>Time</m:t>
                      </m:r>
                      <m:r>
                        <a:rPr lang="hr-HR" sz="1600" b="0" i="1" smtClean="0"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hr-HR" sz="1600" b="0" i="0" smtClean="0">
                          <a:latin typeface="Cambria Math"/>
                        </a:rPr>
                        <m:t>fs</m:t>
                      </m:r>
                      <m:r>
                        <a:rPr lang="hr-HR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27" name="TekstniOkvir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44" y="5078538"/>
                <a:ext cx="1062791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Slika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48"/>
          <a:stretch/>
        </p:blipFill>
        <p:spPr>
          <a:xfrm>
            <a:off x="174368" y="4682238"/>
            <a:ext cx="9000000" cy="396300"/>
          </a:xfrm>
          <a:prstGeom prst="rect">
            <a:avLst/>
          </a:prstGeom>
        </p:spPr>
      </p:pic>
      <p:sp>
        <p:nvSpPr>
          <p:cNvPr id="67" name="Pravokutnik 66"/>
          <p:cNvSpPr/>
          <p:nvPr/>
        </p:nvSpPr>
        <p:spPr>
          <a:xfrm>
            <a:off x="220560" y="4516121"/>
            <a:ext cx="384048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Slika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0" y="933137"/>
            <a:ext cx="9000000" cy="5318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niOkvir 19"/>
              <p:cNvSpPr txBox="1"/>
              <p:nvPr/>
            </p:nvSpPr>
            <p:spPr>
              <a:xfrm>
                <a:off x="763907" y="3558599"/>
                <a:ext cx="3931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hr-HR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kstniOkvir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7" y="3558599"/>
                <a:ext cx="393121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niOkvir 20"/>
              <p:cNvSpPr txBox="1"/>
              <p:nvPr/>
            </p:nvSpPr>
            <p:spPr>
              <a:xfrm>
                <a:off x="769288" y="3074288"/>
                <a:ext cx="3972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hr-HR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kstniOkvir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88" y="3074288"/>
                <a:ext cx="397288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niOkvir 21"/>
              <p:cNvSpPr txBox="1"/>
              <p:nvPr/>
            </p:nvSpPr>
            <p:spPr>
              <a:xfrm>
                <a:off x="718488" y="1799352"/>
                <a:ext cx="3972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hr-HR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kstniOkvir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88" y="1799352"/>
                <a:ext cx="397288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niOkvir 33"/>
              <p:cNvSpPr txBox="1"/>
              <p:nvPr/>
            </p:nvSpPr>
            <p:spPr>
              <a:xfrm>
                <a:off x="1345352" y="1274088"/>
                <a:ext cx="3972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hr-HR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kstniOkvir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352" y="1274088"/>
                <a:ext cx="397288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niOkvir 23"/>
              <p:cNvSpPr txBox="1"/>
              <p:nvPr/>
            </p:nvSpPr>
            <p:spPr>
              <a:xfrm rot="16200000">
                <a:off x="-253556" y="2785382"/>
                <a:ext cx="8050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1600" b="0" i="1" smtClean="0">
                          <a:latin typeface="Cambria Math"/>
                        </a:rPr>
                        <m:t>𝐸</m:t>
                      </m:r>
                      <m:r>
                        <a:rPr lang="hr-HR" sz="1600" b="0" i="1" smtClean="0"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hr-HR" sz="1600" b="0" i="0" smtClean="0">
                          <a:latin typeface="Cambria Math"/>
                        </a:rPr>
                        <m:t>eV</m:t>
                      </m:r>
                      <m:r>
                        <a:rPr lang="hr-HR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24" name="TekstniOkvir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53556" y="2785382"/>
                <a:ext cx="805029" cy="338554"/>
              </a:xfrm>
              <a:prstGeom prst="rect">
                <a:avLst/>
              </a:prstGeom>
              <a:blipFill rotWithShape="1">
                <a:blip r:embed="rId9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niOkvir 29"/>
              <p:cNvSpPr txBox="1"/>
              <p:nvPr/>
            </p:nvSpPr>
            <p:spPr>
              <a:xfrm>
                <a:off x="4295844" y="6141590"/>
                <a:ext cx="10627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r-HR" sz="1600" b="0" i="0" smtClean="0">
                          <a:latin typeface="Cambria Math"/>
                        </a:rPr>
                        <m:t>Time</m:t>
                      </m:r>
                      <m:r>
                        <a:rPr lang="hr-HR" sz="1600" b="0" i="1" smtClean="0"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hr-HR" sz="1600" b="0" i="0" smtClean="0">
                          <a:latin typeface="Cambria Math"/>
                        </a:rPr>
                        <m:t>fs</m:t>
                      </m:r>
                      <m:r>
                        <a:rPr lang="hr-HR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30" name="TekstniOkvir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44" y="6141590"/>
                <a:ext cx="1062791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niOkvir 30"/>
              <p:cNvSpPr txBox="1"/>
              <p:nvPr/>
            </p:nvSpPr>
            <p:spPr>
              <a:xfrm>
                <a:off x="3098636" y="1591368"/>
                <a:ext cx="937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1F77B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400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hr-HR" sz="1400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hr-HR" sz="1400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hr-HR" sz="1400" i="1">
                          <a:solidFill>
                            <a:srgbClr val="1F77B4"/>
                          </a:solidFill>
                          <a:latin typeface="Cambria Math"/>
                        </a:rPr>
                        <m:t>(</m:t>
                      </m:r>
                      <m:r>
                        <a:rPr lang="hr-HR" sz="1400" i="1">
                          <a:solidFill>
                            <a:srgbClr val="1F77B4"/>
                          </a:solidFill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hr-HR" sz="1400" i="1">
                              <a:solidFill>
                                <a:srgbClr val="1F77B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1400" i="1">
                              <a:solidFill>
                                <a:srgbClr val="1F77B4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hr-HR" sz="1400" i="1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hr-HR" sz="1400" i="1">
                          <a:solidFill>
                            <a:srgbClr val="1F77B4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1F77B4"/>
                  </a:solidFill>
                </a:endParaRPr>
              </a:p>
            </p:txBody>
          </p:sp>
        </mc:Choice>
        <mc:Fallback xmlns="">
          <p:sp>
            <p:nvSpPr>
              <p:cNvPr id="31" name="TekstniOkvir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636" y="1591368"/>
                <a:ext cx="937180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niOkvir 31"/>
              <p:cNvSpPr txBox="1"/>
              <p:nvPr/>
            </p:nvSpPr>
            <p:spPr>
              <a:xfrm>
                <a:off x="3059832" y="3717032"/>
                <a:ext cx="8685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FF7F0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400" b="0" i="0" smtClean="0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r-HR" sz="1400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hr-HR" sz="1400" i="1">
                          <a:solidFill>
                            <a:srgbClr val="FF7F0E"/>
                          </a:solidFill>
                          <a:latin typeface="Cambria Math"/>
                        </a:rPr>
                        <m:t>(</m:t>
                      </m:r>
                      <m:r>
                        <a:rPr lang="hr-HR" sz="1400" i="1">
                          <a:solidFill>
                            <a:srgbClr val="FF7F0E"/>
                          </a:solidFill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hr-HR" sz="1400" i="1">
                              <a:solidFill>
                                <a:srgbClr val="FF7F0E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1400" i="1">
                              <a:solidFill>
                                <a:srgbClr val="FF7F0E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hr-HR" sz="1400" i="1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hr-HR" sz="1400" i="1">
                          <a:solidFill>
                            <a:srgbClr val="FF7F0E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7F0E"/>
                  </a:solidFill>
                </a:endParaRPr>
              </a:p>
            </p:txBody>
          </p:sp>
        </mc:Choice>
        <mc:Fallback xmlns="">
          <p:sp>
            <p:nvSpPr>
              <p:cNvPr id="32" name="TekstniOkvir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717032"/>
                <a:ext cx="868571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niOkvir 32"/>
              <p:cNvSpPr txBox="1"/>
              <p:nvPr/>
            </p:nvSpPr>
            <p:spPr>
              <a:xfrm>
                <a:off x="620221" y="2498224"/>
                <a:ext cx="9411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2CA02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400">
                              <a:solidFill>
                                <a:srgbClr val="2CA02C"/>
                              </a:solidFill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hr-HR" sz="1400" b="0" i="0" smtClean="0">
                              <a:solidFill>
                                <a:srgbClr val="2CA02C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hr-HR" sz="1400">
                              <a:solidFill>
                                <a:srgbClr val="2CA02C"/>
                              </a:solidFill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hr-HR" sz="1400" i="1">
                          <a:solidFill>
                            <a:srgbClr val="2CA02C"/>
                          </a:solidFill>
                          <a:latin typeface="Cambria Math"/>
                        </a:rPr>
                        <m:t>(</m:t>
                      </m:r>
                      <m:r>
                        <a:rPr lang="hr-HR" sz="1400" i="1">
                          <a:solidFill>
                            <a:srgbClr val="2CA02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hr-HR" sz="1400" i="1" smtClean="0">
                              <a:solidFill>
                                <a:srgbClr val="2CA02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1400" i="1">
                              <a:solidFill>
                                <a:srgbClr val="2CA02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hr-HR" sz="1400" i="1">
                              <a:solidFill>
                                <a:srgbClr val="2CA02C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hr-HR" sz="1400" i="1">
                          <a:solidFill>
                            <a:srgbClr val="2CA02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2CA02C"/>
                  </a:solidFill>
                </a:endParaRPr>
              </a:p>
            </p:txBody>
          </p:sp>
        </mc:Choice>
        <mc:Fallback xmlns="">
          <p:sp>
            <p:nvSpPr>
              <p:cNvPr id="33" name="TekstniOkvir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21" y="2498224"/>
                <a:ext cx="941155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kstniOkvir 34"/>
              <p:cNvSpPr txBox="1"/>
              <p:nvPr/>
            </p:nvSpPr>
            <p:spPr>
              <a:xfrm>
                <a:off x="1513516" y="1899001"/>
                <a:ext cx="933141" cy="328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D62728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400">
                              <a:solidFill>
                                <a:srgbClr val="D62728"/>
                              </a:solidFill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hr-HR" sz="1400" b="0" i="0" smtClean="0">
                              <a:solidFill>
                                <a:srgbClr val="D62728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hr-HR" sz="1400" b="0" i="0" smtClean="0">
                              <a:solidFill>
                                <a:srgbClr val="D62728"/>
                              </a:solidFill>
                              <a:latin typeface="Cambria Math"/>
                            </a:rPr>
                            <m:t>g</m:t>
                          </m:r>
                        </m:sub>
                      </m:sSub>
                      <m:r>
                        <a:rPr lang="hr-HR" sz="1400" i="1">
                          <a:solidFill>
                            <a:srgbClr val="D62728"/>
                          </a:solidFill>
                          <a:latin typeface="Cambria Math"/>
                        </a:rPr>
                        <m:t>(</m:t>
                      </m:r>
                      <m:r>
                        <a:rPr lang="hr-HR" sz="1400" b="0" i="1" smtClean="0">
                          <a:solidFill>
                            <a:srgbClr val="D62728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sSup>
                        <m:sSupPr>
                          <m:ctrlPr>
                            <a:rPr lang="hr-HR" sz="1400" i="1" smtClean="0">
                              <a:solidFill>
                                <a:srgbClr val="D62728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1400" i="1">
                              <a:solidFill>
                                <a:srgbClr val="D62728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hr-HR" sz="1400" i="1">
                              <a:solidFill>
                                <a:srgbClr val="D62728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hr-HR" sz="1400" i="1">
                          <a:solidFill>
                            <a:srgbClr val="D62728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D62728"/>
                  </a:solidFill>
                </a:endParaRPr>
              </a:p>
            </p:txBody>
          </p:sp>
        </mc:Choice>
        <mc:Fallback xmlns="">
          <p:sp>
            <p:nvSpPr>
              <p:cNvPr id="35" name="TekstniOkvir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516" y="1899001"/>
                <a:ext cx="933141" cy="328103"/>
              </a:xfrm>
              <a:prstGeom prst="rect">
                <a:avLst/>
              </a:prstGeom>
              <a:blipFill rotWithShape="1">
                <a:blip r:embed="rId14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kstniOkvir 35"/>
              <p:cNvSpPr txBox="1"/>
              <p:nvPr/>
            </p:nvSpPr>
            <p:spPr>
              <a:xfrm>
                <a:off x="874774" y="4911263"/>
                <a:ext cx="9411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2CA02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400">
                              <a:solidFill>
                                <a:srgbClr val="2CA02C"/>
                              </a:solidFill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hr-HR" sz="1400" b="0" i="0" smtClean="0">
                              <a:solidFill>
                                <a:srgbClr val="2CA02C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hr-HR" sz="1400">
                              <a:solidFill>
                                <a:srgbClr val="2CA02C"/>
                              </a:solidFill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hr-HR" sz="1400" i="1">
                          <a:solidFill>
                            <a:srgbClr val="2CA02C"/>
                          </a:solidFill>
                          <a:latin typeface="Cambria Math"/>
                        </a:rPr>
                        <m:t>(</m:t>
                      </m:r>
                      <m:r>
                        <a:rPr lang="hr-HR" sz="1400" i="1">
                          <a:solidFill>
                            <a:srgbClr val="2CA02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hr-HR" sz="1400" i="1" smtClean="0">
                              <a:solidFill>
                                <a:srgbClr val="2CA02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1400" i="1">
                              <a:solidFill>
                                <a:srgbClr val="2CA02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hr-HR" sz="1400" i="1">
                              <a:solidFill>
                                <a:srgbClr val="2CA02C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hr-HR" sz="1400" i="1">
                          <a:solidFill>
                            <a:srgbClr val="2CA02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2CA02C"/>
                  </a:solidFill>
                </a:endParaRPr>
              </a:p>
            </p:txBody>
          </p:sp>
        </mc:Choice>
        <mc:Fallback xmlns="">
          <p:sp>
            <p:nvSpPr>
              <p:cNvPr id="36" name="TekstniOkvir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74" y="4911263"/>
                <a:ext cx="941155" cy="307777"/>
              </a:xfrm>
              <a:prstGeom prst="rect">
                <a:avLst/>
              </a:prstGeom>
              <a:blipFill rotWithShape="1">
                <a:blip r:embed="rId1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kstniOkvir 36"/>
              <p:cNvSpPr txBox="1"/>
              <p:nvPr/>
            </p:nvSpPr>
            <p:spPr>
              <a:xfrm>
                <a:off x="1888272" y="5078538"/>
                <a:ext cx="8685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FF7F0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400" b="0" i="0" smtClean="0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r-HR" sz="1400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hr-HR" sz="1400" i="1">
                          <a:solidFill>
                            <a:srgbClr val="FF7F0E"/>
                          </a:solidFill>
                          <a:latin typeface="Cambria Math"/>
                        </a:rPr>
                        <m:t>(</m:t>
                      </m:r>
                      <m:r>
                        <a:rPr lang="hr-HR" sz="1400" i="1">
                          <a:solidFill>
                            <a:srgbClr val="FF7F0E"/>
                          </a:solidFill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hr-HR" sz="1400" i="1">
                              <a:solidFill>
                                <a:srgbClr val="FF7F0E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1400" i="1">
                              <a:solidFill>
                                <a:srgbClr val="FF7F0E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hr-HR" sz="1400" i="1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hr-HR" sz="1400" i="1">
                          <a:solidFill>
                            <a:srgbClr val="FF7F0E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7F0E"/>
                  </a:solidFill>
                </a:endParaRPr>
              </a:p>
            </p:txBody>
          </p:sp>
        </mc:Choice>
        <mc:Fallback xmlns="">
          <p:sp>
            <p:nvSpPr>
              <p:cNvPr id="37" name="TekstniOkvir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272" y="5078538"/>
                <a:ext cx="868571" cy="307777"/>
              </a:xfrm>
              <a:prstGeom prst="rect">
                <a:avLst/>
              </a:prstGeom>
              <a:blipFill rotWithShape="1">
                <a:blip r:embed="rId1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kstniOkvir 37"/>
              <p:cNvSpPr txBox="1"/>
              <p:nvPr/>
            </p:nvSpPr>
            <p:spPr>
              <a:xfrm>
                <a:off x="3500264" y="4880388"/>
                <a:ext cx="937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1F77B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400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hr-HR" sz="1400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hr-HR" sz="1400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hr-HR" sz="1400" i="1">
                          <a:solidFill>
                            <a:srgbClr val="1F77B4"/>
                          </a:solidFill>
                          <a:latin typeface="Cambria Math"/>
                        </a:rPr>
                        <m:t>(</m:t>
                      </m:r>
                      <m:r>
                        <a:rPr lang="hr-HR" sz="1400" i="1">
                          <a:solidFill>
                            <a:srgbClr val="1F77B4"/>
                          </a:solidFill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hr-HR" sz="1400" i="1">
                              <a:solidFill>
                                <a:srgbClr val="1F77B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1400" i="1">
                              <a:solidFill>
                                <a:srgbClr val="1F77B4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hr-HR" sz="1400" i="1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hr-HR" sz="1400" i="1">
                          <a:solidFill>
                            <a:srgbClr val="1F77B4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1F77B4"/>
                  </a:solidFill>
                </a:endParaRPr>
              </a:p>
            </p:txBody>
          </p:sp>
        </mc:Choice>
        <mc:Fallback xmlns="">
          <p:sp>
            <p:nvSpPr>
              <p:cNvPr id="38" name="TekstniOkvir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264" y="4880388"/>
                <a:ext cx="937180" cy="307777"/>
              </a:xfrm>
              <a:prstGeom prst="rect">
                <a:avLst/>
              </a:prstGeom>
              <a:blipFill rotWithShape="1">
                <a:blip r:embed="rId1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niOkvir 24"/>
              <p:cNvSpPr txBox="1"/>
              <p:nvPr/>
            </p:nvSpPr>
            <p:spPr>
              <a:xfrm rot="16200000">
                <a:off x="-766536" y="5066676"/>
                <a:ext cx="1773434" cy="362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1600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Character </a:t>
                </a:r>
                <a:r>
                  <a:rPr lang="hr-HR" sz="1600" b="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of</a:t>
                </a:r>
                <a:r>
                  <a:rPr lang="hr-HR" sz="1600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r-HR" sz="1600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b>
                        <m:r>
                          <a:rPr lang="hr-HR" sz="16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hr-HR" sz="16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hr-HR" sz="16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hr-HR" sz="16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hr-HR" sz="1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kstniOkvir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66536" y="5066676"/>
                <a:ext cx="1773434" cy="362279"/>
              </a:xfrm>
              <a:prstGeom prst="rect">
                <a:avLst/>
              </a:prstGeom>
              <a:blipFill rotWithShape="1">
                <a:blip r:embed="rId18"/>
                <a:stretch>
                  <a:fillRect l="-6780" r="-13559" b="-2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70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niOkvir 2"/>
              <p:cNvSpPr txBox="1"/>
              <p:nvPr/>
            </p:nvSpPr>
            <p:spPr>
              <a:xfrm>
                <a:off x="5450148" y="1347987"/>
                <a:ext cx="3391891" cy="2253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Π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m:rPr>
                          <m:aln/>
                        </m:rPr>
                        <a:rPr lang="hr-H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r-HR" b="0" i="0" smtClean="0">
                                  <a:latin typeface="Cambria Math"/>
                                </a:rPr>
                                <m:t>traj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r-HR">
                                  <a:latin typeface="Cambria Math"/>
                                </a:rPr>
                                <m:t>traj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hr-HR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hr-HR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</m:oMath>
                  </m:oMathPara>
                </a14:m>
                <a:endParaRPr lang="hr-HR" b="0" dirty="0" smtClean="0"/>
              </a:p>
              <a:p>
                <a:endParaRPr lang="hr-HR" b="0" dirty="0" smtClean="0"/>
              </a:p>
              <a:p>
                <a:endParaRPr lang="hr-H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Π</m:t>
                          </m:r>
                        </m:e>
                        <m:sub>
                          <m:r>
                            <a:rPr lang="hr-HR" i="1">
                              <a:latin typeface="Cambria Math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hr-H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m:rPr>
                          <m:aln/>
                        </m:rPr>
                        <a:rPr lang="hr-H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r-HR">
                                  <a:latin typeface="Cambria Math"/>
                                </a:rPr>
                                <m:t>traj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hr-HR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i="1">
                              <a:latin typeface="Cambria Math"/>
                            </a:rPr>
                            <m:t>𝑖</m:t>
                          </m:r>
                          <m:r>
                            <a:rPr lang="hr-HR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r-HR">
                                  <a:latin typeface="Cambria Math"/>
                                </a:rPr>
                                <m:t>traj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hr-H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r-HR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r-HR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hr-HR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/>
                                              <a:ea typeface="Cambria Math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hr-HR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hr-HR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hr-HR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hr-H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3" name="TekstniOkvi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148" y="1347987"/>
                <a:ext cx="3391891" cy="22535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Naslov 1"/>
              <p:cNvSpPr txBox="1">
                <a:spLocks/>
              </p:cNvSpPr>
              <p:nvPr/>
            </p:nvSpPr>
            <p:spPr>
              <a:xfrm>
                <a:off x="673224" y="-18256"/>
                <a:ext cx="8003232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hr-HR" sz="3200" dirty="0" err="1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Populations</a:t>
                </a:r>
                <a:r>
                  <a:rPr lang="hr-HR" sz="3200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r-HR" sz="3200" dirty="0" err="1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of</a:t>
                </a:r>
                <a:r>
                  <a:rPr lang="hr-HR" sz="3200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𝚿</m:t>
                    </m:r>
                  </m:oMath>
                </a14:m>
                <a:r>
                  <a:rPr lang="hr-HR" sz="3200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 and </a:t>
                </a:r>
                <a14:m>
                  <m:oMath xmlns:m="http://schemas.openxmlformats.org/officeDocument/2006/math">
                    <m:r>
                      <a:rPr lang="el-GR" sz="32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𝚽</m:t>
                    </m:r>
                  </m:oMath>
                </a14:m>
                <a:r>
                  <a:rPr lang="hr-HR" sz="3200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 </a:t>
                </a:r>
                <a:endParaRPr lang="en-GB" sz="3200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Naslov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" y="-18256"/>
                <a:ext cx="8003232" cy="1143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59" r="19605"/>
          <a:stretch/>
        </p:blipFill>
        <p:spPr>
          <a:xfrm>
            <a:off x="476328" y="1152094"/>
            <a:ext cx="3913188" cy="320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niOkvir 8"/>
              <p:cNvSpPr txBox="1"/>
              <p:nvPr/>
            </p:nvSpPr>
            <p:spPr>
              <a:xfrm>
                <a:off x="4288007" y="1410703"/>
                <a:ext cx="4240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hr-HR" sz="1600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9" name="TekstniOkvi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007" y="1410703"/>
                <a:ext cx="424090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niOkvir 10"/>
              <p:cNvSpPr txBox="1"/>
              <p:nvPr/>
            </p:nvSpPr>
            <p:spPr>
              <a:xfrm>
                <a:off x="4295965" y="1657505"/>
                <a:ext cx="4288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B200B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rgbClr val="B200B2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hr-HR" sz="1600" b="0" i="1" smtClean="0">
                              <a:solidFill>
                                <a:srgbClr val="B200B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1" name="TekstniOkvi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965" y="1657505"/>
                <a:ext cx="428835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/>
              <p:cNvSpPr txBox="1"/>
              <p:nvPr/>
            </p:nvSpPr>
            <p:spPr>
              <a:xfrm>
                <a:off x="4288007" y="1924051"/>
                <a:ext cx="4288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4C004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rgbClr val="4C004C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hr-HR" sz="1600" b="0" i="1" smtClean="0">
                              <a:solidFill>
                                <a:srgbClr val="4C004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6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2" name="TekstniOkvi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007" y="1924051"/>
                <a:ext cx="428835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/>
              <p:cNvSpPr txBox="1"/>
              <p:nvPr/>
            </p:nvSpPr>
            <p:spPr>
              <a:xfrm>
                <a:off x="4252244" y="2809633"/>
                <a:ext cx="10486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1F77B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600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hr-HR" sz="1600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hr-HR" sz="1600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hr-HR" sz="1600" i="1">
                          <a:solidFill>
                            <a:srgbClr val="1F77B4"/>
                          </a:solidFill>
                          <a:latin typeface="Cambria Math"/>
                        </a:rPr>
                        <m:t>(</m:t>
                      </m:r>
                      <m:r>
                        <a:rPr lang="hr-HR" sz="1600" i="1">
                          <a:solidFill>
                            <a:srgbClr val="1F77B4"/>
                          </a:solidFill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hr-HR" sz="1600" i="1">
                              <a:solidFill>
                                <a:srgbClr val="1F77B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1600" i="1">
                              <a:solidFill>
                                <a:srgbClr val="1F77B4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hr-HR" sz="1600" i="1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hr-HR" sz="1600" i="1">
                          <a:solidFill>
                            <a:srgbClr val="1F77B4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1F77B4"/>
                  </a:solidFill>
                </a:endParaRPr>
              </a:p>
            </p:txBody>
          </p:sp>
        </mc:Choice>
        <mc:Fallback xmlns="">
          <p:sp>
            <p:nvSpPr>
              <p:cNvPr id="13" name="TekstniOkvir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244" y="2809633"/>
                <a:ext cx="1048620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niOkvir 13"/>
              <p:cNvSpPr txBox="1"/>
              <p:nvPr/>
            </p:nvSpPr>
            <p:spPr>
              <a:xfrm>
                <a:off x="4259552" y="3097665"/>
                <a:ext cx="9693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FF7F0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r-HR" sz="1600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hr-HR" sz="1600" i="1">
                          <a:solidFill>
                            <a:srgbClr val="FF7F0E"/>
                          </a:solidFill>
                          <a:latin typeface="Cambria Math"/>
                        </a:rPr>
                        <m:t>(</m:t>
                      </m:r>
                      <m:r>
                        <a:rPr lang="hr-HR" sz="1600" i="1">
                          <a:solidFill>
                            <a:srgbClr val="FF7F0E"/>
                          </a:solidFill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hr-HR" sz="1600" i="1">
                              <a:solidFill>
                                <a:srgbClr val="FF7F0E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1600" i="1">
                              <a:solidFill>
                                <a:srgbClr val="FF7F0E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hr-HR" sz="1600" i="1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hr-HR" sz="1600" i="1">
                          <a:solidFill>
                            <a:srgbClr val="FF7F0E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FF7F0E"/>
                  </a:solidFill>
                </a:endParaRPr>
              </a:p>
            </p:txBody>
          </p:sp>
        </mc:Choice>
        <mc:Fallback xmlns="">
          <p:sp>
            <p:nvSpPr>
              <p:cNvPr id="14" name="TekstniOkvi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552" y="3097665"/>
                <a:ext cx="969304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niOkvir 14"/>
              <p:cNvSpPr txBox="1"/>
              <p:nvPr/>
            </p:nvSpPr>
            <p:spPr>
              <a:xfrm>
                <a:off x="4246536" y="3364211"/>
                <a:ext cx="10543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2CA02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600">
                              <a:solidFill>
                                <a:srgbClr val="2CA02C"/>
                              </a:solidFill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hr-HR" sz="1600" b="0" i="0" smtClean="0">
                              <a:solidFill>
                                <a:srgbClr val="2CA02C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hr-HR" sz="1600">
                              <a:solidFill>
                                <a:srgbClr val="2CA02C"/>
                              </a:solidFill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hr-HR" sz="1600" i="1">
                          <a:solidFill>
                            <a:srgbClr val="2CA02C"/>
                          </a:solidFill>
                          <a:latin typeface="Cambria Math"/>
                        </a:rPr>
                        <m:t>(</m:t>
                      </m:r>
                      <m:r>
                        <a:rPr lang="hr-HR" sz="1600" i="1">
                          <a:solidFill>
                            <a:srgbClr val="2CA02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hr-HR" sz="1600" i="1" smtClean="0">
                              <a:solidFill>
                                <a:srgbClr val="2CA02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1600" i="1">
                              <a:solidFill>
                                <a:srgbClr val="2CA02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hr-HR" sz="1600" i="1">
                              <a:solidFill>
                                <a:srgbClr val="2CA02C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hr-HR" sz="1600" i="1">
                          <a:solidFill>
                            <a:srgbClr val="2CA02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>
                  <a:solidFill>
                    <a:srgbClr val="2CA02C"/>
                  </a:solidFill>
                </a:endParaRPr>
              </a:p>
            </p:txBody>
          </p:sp>
        </mc:Choice>
        <mc:Fallback xmlns="">
          <p:sp>
            <p:nvSpPr>
              <p:cNvPr id="15" name="TekstniOkvi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536" y="3364211"/>
                <a:ext cx="1054328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avokutnik 9"/>
              <p:cNvSpPr/>
              <p:nvPr/>
            </p:nvSpPr>
            <p:spPr>
              <a:xfrm>
                <a:off x="49548" y="1636019"/>
                <a:ext cx="697306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Π</m:t>
                          </m:r>
                        </m:e>
                        <m:sub/>
                        <m:sup>
                          <m:d>
                            <m:d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Pravokutni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8" y="1636019"/>
                <a:ext cx="697306" cy="38792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ravokutnik 16"/>
              <p:cNvSpPr/>
              <p:nvPr/>
            </p:nvSpPr>
            <p:spPr>
              <a:xfrm>
                <a:off x="49548" y="3076179"/>
                <a:ext cx="695703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Π</m:t>
                          </m:r>
                        </m:e>
                        <m:sub/>
                        <m:sup>
                          <m:d>
                            <m:d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Pravokutni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8" y="3076179"/>
                <a:ext cx="695703" cy="38792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ravokutnik 17"/>
              <p:cNvSpPr/>
              <p:nvPr/>
            </p:nvSpPr>
            <p:spPr>
              <a:xfrm>
                <a:off x="2105107" y="4228307"/>
                <a:ext cx="7481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/>
                        </a:rPr>
                        <m:t>𝑡</m:t>
                      </m:r>
                      <m:r>
                        <a:rPr lang="hr-HR" b="0" i="1" smtClean="0"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hr-HR" b="0" i="0" smtClean="0">
                          <a:latin typeface="Cambria Math"/>
                        </a:rPr>
                        <m:t>fs</m:t>
                      </m:r>
                      <m:r>
                        <a:rPr lang="hr-H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Pravokutni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107" y="4228307"/>
                <a:ext cx="748154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1" t="64388" r="51232" b="11427"/>
          <a:stretch/>
        </p:blipFill>
        <p:spPr>
          <a:xfrm>
            <a:off x="4277016" y="3835108"/>
            <a:ext cx="3565692" cy="2703212"/>
          </a:xfrm>
          <a:prstGeom prst="rect">
            <a:avLst/>
          </a:prstGeom>
        </p:spPr>
      </p:pic>
      <p:sp>
        <p:nvSpPr>
          <p:cNvPr id="19" name="TekstniOkvir 18"/>
          <p:cNvSpPr txBox="1"/>
          <p:nvPr/>
        </p:nvSpPr>
        <p:spPr>
          <a:xfrm>
            <a:off x="4425199" y="6538320"/>
            <a:ext cx="4154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Taken</a:t>
            </a:r>
            <a:r>
              <a:rPr lang="hr-HR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hr-HR" sz="1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from</a:t>
            </a:r>
            <a:r>
              <a:rPr lang="hr-HR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en-GB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GB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GB" sz="1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Horio</a:t>
            </a:r>
            <a:r>
              <a:rPr lang="hr-HR" sz="1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et al. </a:t>
            </a:r>
            <a:r>
              <a:rPr lang="en-GB" sz="1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J</a:t>
            </a:r>
            <a:r>
              <a:rPr lang="en-GB" sz="1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. Chem. Phys.</a:t>
            </a:r>
            <a:r>
              <a:rPr lang="en-GB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sz="1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145</a:t>
            </a:r>
            <a:r>
              <a:rPr lang="en-GB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(2016) 044306.</a:t>
            </a:r>
          </a:p>
        </p:txBody>
      </p:sp>
    </p:spTree>
    <p:extLst>
      <p:ext uri="{BB962C8B-B14F-4D97-AF65-F5344CB8AC3E}">
        <p14:creationId xmlns:p14="http://schemas.microsoft.com/office/powerpoint/2010/main" val="16507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zervirano mjesto sadržaja 2"/>
          <p:cNvSpPr txBox="1">
            <a:spLocks/>
          </p:cNvSpPr>
          <p:nvPr/>
        </p:nvSpPr>
        <p:spPr>
          <a:xfrm>
            <a:off x="467544" y="1052736"/>
            <a:ext cx="8352928" cy="518457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Trajectory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Surface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Hopping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Dynamics: </a:t>
            </a:r>
          </a:p>
          <a:p>
            <a:pPr lvl="1">
              <a:spcAft>
                <a:spcPts val="1200"/>
              </a:spcAft>
            </a:pP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Classical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Nuclear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+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Quantum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Electronic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+ Nonadiabatic Dynamics</a:t>
            </a:r>
          </a:p>
          <a:p>
            <a:pPr lvl="1">
              <a:spcAft>
                <a:spcPts val="1200"/>
              </a:spcAft>
            </a:pP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One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does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not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immediatelly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see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physically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meaningful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picture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simulated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process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due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usage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electronic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eigenstates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lvl="1">
              <a:spcAft>
                <a:spcPts val="1200"/>
              </a:spcAft>
            </a:pP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Automatized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generation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of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configurationally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uniform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states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along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nonadiabatic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trajectories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Naslov 1"/>
          <p:cNvSpPr txBox="1">
            <a:spLocks/>
          </p:cNvSpPr>
          <p:nvPr/>
        </p:nvSpPr>
        <p:spPr>
          <a:xfrm>
            <a:off x="673224" y="-18256"/>
            <a:ext cx="8003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Summary</a:t>
            </a:r>
            <a:endParaRPr lang="en-GB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lexander von Humboldt Foundation - Alexander von Humboldt-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2973191" cy="297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adja DOSLIC | Ruđer Bošković Institute, Zagreb | RBI | Department of  Physical Chemi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4031"/>
            <a:ext cx="1730872" cy="173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RZZ – Hrvatska zaklada za znan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45" y="3861048"/>
            <a:ext cx="2160400" cy="73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kstniOkvir 28"/>
          <p:cNvSpPr txBox="1"/>
          <p:nvPr/>
        </p:nvSpPr>
        <p:spPr>
          <a:xfrm>
            <a:off x="1936986" y="5949280"/>
            <a:ext cx="4945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Thank</a:t>
            </a:r>
            <a:r>
              <a:rPr lang="hr-HR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4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you</a:t>
            </a:r>
            <a:r>
              <a:rPr lang="hr-HR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for </a:t>
            </a:r>
            <a:r>
              <a:rPr lang="hr-HR" sz="24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your</a:t>
            </a:r>
            <a:r>
              <a:rPr lang="hr-HR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4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kind</a:t>
            </a:r>
            <a:r>
              <a:rPr lang="hr-HR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400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attention</a:t>
            </a:r>
            <a:r>
              <a:rPr lang="hr-HR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GB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54" name="Picture 30" descr="TUM Professoren - Domcke_Wolfg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21481"/>
            <a:ext cx="1152128" cy="14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niOkvir 18"/>
          <p:cNvSpPr txBox="1"/>
          <p:nvPr/>
        </p:nvSpPr>
        <p:spPr>
          <a:xfrm>
            <a:off x="395536" y="2564904"/>
            <a:ext cx="1837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Dr. Nađa </a:t>
            </a:r>
            <a:r>
              <a:rPr lang="hr-HR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Došlić</a:t>
            </a:r>
            <a:endParaRPr lang="en-GB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kstniOkvir 23"/>
          <p:cNvSpPr txBox="1"/>
          <p:nvPr/>
        </p:nvSpPr>
        <p:spPr>
          <a:xfrm>
            <a:off x="3070254" y="2567643"/>
            <a:ext cx="21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Dr. Marin Sapunar</a:t>
            </a:r>
            <a:endParaRPr lang="en-GB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5445002" y="2589432"/>
            <a:ext cx="2718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Prof. </a:t>
            </a:r>
            <a:r>
              <a:rPr lang="hr-HR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Wolfgang</a:t>
            </a:r>
            <a:r>
              <a:rPr lang="hr-H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Domcke</a:t>
            </a:r>
            <a:endParaRPr lang="en-GB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812531" y="4685074"/>
            <a:ext cx="3168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Croatian</a:t>
            </a:r>
            <a:r>
              <a:rPr lang="hr-H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Science</a:t>
            </a:r>
            <a:r>
              <a:rPr lang="hr-H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Fundation</a:t>
            </a:r>
            <a:endParaRPr lang="en-GB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AutoShape 2" descr="Alexander von Humboldt-Stiftung /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AutoShape 4" descr="Alexander von Humboldt-Stiftung / Found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AutoShape 6" descr="Alexander von Humboldt-Stiftung / Found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kstniOkvir 26"/>
          <p:cNvSpPr txBox="1"/>
          <p:nvPr/>
        </p:nvSpPr>
        <p:spPr>
          <a:xfrm>
            <a:off x="4932040" y="4665330"/>
            <a:ext cx="2889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Research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Group </a:t>
            </a:r>
            <a:r>
              <a:rPr lang="hr-HR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Linkage</a:t>
            </a:r>
            <a:r>
              <a:rPr lang="hr-HR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r-HR" sz="20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r-HR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Programme</a:t>
            </a:r>
            <a:endParaRPr lang="en-GB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AutoShape 2" descr="Pregled po CROSBI profilu: Marin Sapunar (CROSBI Profil: 34161, MBZ:  362221, ORCID: 0000-0002-5717-1930) - CROSB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Pregled po CROSBI profilu: Marin Sapunar (CROSBI Profil: 34161, MBZ:  362221, ORCID: 0000-0002-5717-1930) - CROSBI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Pregled po CROSBI profilu: Marin Sapunar (CROSBI Profil: 34161, MBZ:  362221, ORCID: 0000-0002-5717-1930) - CROSBI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792" y="881830"/>
            <a:ext cx="1594669" cy="159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07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673224" y="-18256"/>
            <a:ext cx="8003232" cy="1143000"/>
          </a:xfrm>
        </p:spPr>
        <p:txBody>
          <a:bodyPr/>
          <a:lstStyle/>
          <a:p>
            <a:pPr algn="ctr"/>
            <a:r>
              <a:rPr lang="hr-HR" sz="3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Born</a:t>
            </a:r>
            <a:r>
              <a:rPr lang="hr-HR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hr-HR" sz="3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Oppenheimer</a:t>
            </a:r>
            <a:r>
              <a:rPr lang="hr-HR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3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Molecular</a:t>
            </a:r>
            <a:r>
              <a:rPr lang="hr-HR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Dynamics</a:t>
            </a:r>
            <a:endParaRPr lang="en-GB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zervirano mjesto sadržaja 2"/>
          <p:cNvSpPr txBox="1">
            <a:spLocks/>
          </p:cNvSpPr>
          <p:nvPr/>
        </p:nvSpPr>
        <p:spPr>
          <a:xfrm>
            <a:off x="467544" y="980727"/>
            <a:ext cx="7620000" cy="442100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Classical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Molecular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Dynamics</a:t>
            </a:r>
          </a:p>
          <a:p>
            <a:endParaRPr lang="hr-H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hr-H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hr-H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hr-H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hr-H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Quantum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Molecular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Dynamics</a:t>
            </a:r>
          </a:p>
          <a:p>
            <a:endParaRPr lang="hr-H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hr-H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endParaRPr lang="hr-H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11480" lvl="1" indent="0" algn="ctr">
              <a:buNone/>
            </a:pPr>
            <a:endParaRPr lang="hr-H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11480" lvl="1" indent="0">
              <a:buNone/>
            </a:pPr>
            <a:r>
              <a:rPr lang="hr-HR" dirty="0" smtClean="0"/>
              <a:t>                                             </a:t>
            </a:r>
            <a:endParaRPr lang="hr-H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avokutnik 2"/>
              <p:cNvSpPr/>
              <p:nvPr/>
            </p:nvSpPr>
            <p:spPr>
              <a:xfrm>
                <a:off x="2311904" y="2212093"/>
                <a:ext cx="12434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smtClean="0">
                          <a:solidFill>
                            <a:srgbClr val="2F2B20"/>
                          </a:solidFill>
                          <a:latin typeface="Cambria Math"/>
                        </a:rPr>
                        <m:t>𝐪</m:t>
                      </m:r>
                      <m:d>
                        <m:dPr>
                          <m:ctrlPr>
                            <a:rPr lang="hr-HR" b="1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hr-HR" b="0" i="1" smtClean="0">
                          <a:solidFill>
                            <a:srgbClr val="2F2B20"/>
                          </a:solidFill>
                          <a:latin typeface="Cambria Math"/>
                        </a:rPr>
                        <m:t>,</m:t>
                      </m:r>
                      <m:r>
                        <a:rPr lang="hr-HR" b="1" i="0" smtClean="0">
                          <a:solidFill>
                            <a:srgbClr val="2F2B20"/>
                          </a:solidFill>
                          <a:latin typeface="Cambria Math"/>
                        </a:rPr>
                        <m:t>𝐩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(0)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Pravokutni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904" y="2212093"/>
                <a:ext cx="124348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avokutnik 5"/>
              <p:cNvSpPr/>
              <p:nvPr/>
            </p:nvSpPr>
            <p:spPr>
              <a:xfrm>
                <a:off x="5772533" y="2212093"/>
                <a:ext cx="11826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smtClean="0">
                          <a:solidFill>
                            <a:srgbClr val="2F2B20"/>
                          </a:solidFill>
                          <a:latin typeface="Cambria Math"/>
                        </a:rPr>
                        <m:t>𝐪</m:t>
                      </m:r>
                      <m:d>
                        <m:dPr>
                          <m:ctrlPr>
                            <a:rPr lang="hr-HR" b="1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hr-HR" b="0" i="1" smtClean="0">
                          <a:solidFill>
                            <a:srgbClr val="2F2B20"/>
                          </a:solidFill>
                          <a:latin typeface="Cambria Math"/>
                        </a:rPr>
                        <m:t>,</m:t>
                      </m:r>
                      <m:r>
                        <a:rPr lang="hr-HR" b="1" i="0" smtClean="0">
                          <a:solidFill>
                            <a:srgbClr val="2F2B20"/>
                          </a:solidFill>
                          <a:latin typeface="Cambria Math"/>
                        </a:rPr>
                        <m:t>𝐩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(</m:t>
                      </m:r>
                      <m:r>
                        <a:rPr lang="hr-HR" b="0" i="1" smtClean="0">
                          <a:solidFill>
                            <a:srgbClr val="2F2B20"/>
                          </a:solidFill>
                          <a:latin typeface="Cambria Math"/>
                        </a:rPr>
                        <m:t>𝑡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Pravokutni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533" y="2212093"/>
                <a:ext cx="1182631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avokutnik 3"/>
              <p:cNvSpPr/>
              <p:nvPr/>
            </p:nvSpPr>
            <p:spPr>
              <a:xfrm>
                <a:off x="3122114" y="1509334"/>
                <a:ext cx="20093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>
                          <a:solidFill>
                            <a:srgbClr val="2F2B20"/>
                          </a:solidFill>
                          <a:latin typeface="Cambria Math"/>
                        </a:rPr>
                        <m:t>𝐌</m:t>
                      </m:r>
                      <m:acc>
                        <m:accPr>
                          <m:chr m:val="̇"/>
                          <m:ctrlP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r-HR" b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𝐪</m:t>
                          </m:r>
                        </m:e>
                      </m:acc>
                      <m:d>
                        <m:dPr>
                          <m:ctrlPr>
                            <a:rPr lang="hr-HR" b="1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m:rPr>
                          <m:aln/>
                        </m:rP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=</m:t>
                      </m:r>
                      <m:r>
                        <a:rPr lang="hr-HR" b="1">
                          <a:solidFill>
                            <a:srgbClr val="2F2B20"/>
                          </a:solidFill>
                          <a:latin typeface="Cambria Math"/>
                        </a:rPr>
                        <m:t>𝐩</m:t>
                      </m:r>
                      <m:d>
                        <m:dPr>
                          <m:ctrlP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hr-HR" i="1" dirty="0">
                  <a:solidFill>
                    <a:srgbClr val="2F2B2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" name="Pravokutni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114" y="1509334"/>
                <a:ext cx="200933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avokutnik 4"/>
              <p:cNvSpPr/>
              <p:nvPr/>
            </p:nvSpPr>
            <p:spPr>
              <a:xfrm>
                <a:off x="3675492" y="1834221"/>
                <a:ext cx="2065052" cy="404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hr-HR" i="1" smtClean="0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r-HR" b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𝐩</m:t>
                          </m:r>
                        </m:e>
                      </m:acc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(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𝑡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aln/>
                        </m:rP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=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r-HR" i="0">
                              <a:solidFill>
                                <a:srgbClr val="2F2B20"/>
                              </a:solidFill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</m:acc>
                      <m:r>
                        <a:rPr lang="hr-H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(</m:t>
                      </m:r>
                      <m:r>
                        <a:rPr lang="hr-HR" b="1">
                          <a:solidFill>
                            <a:srgbClr val="2F2B20"/>
                          </a:solidFill>
                          <a:latin typeface="Cambria Math"/>
                        </a:rPr>
                        <m:t>𝐪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(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𝑡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Pravokutni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492" y="1834221"/>
                <a:ext cx="2065052" cy="404663"/>
              </a:xfrm>
              <a:prstGeom prst="rect">
                <a:avLst/>
              </a:prstGeom>
              <a:blipFill rotWithShape="1">
                <a:blip r:embed="rId9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Ravni poveznik sa strelicom 7"/>
          <p:cNvCxnSpPr>
            <a:endCxn id="6" idx="1"/>
          </p:cNvCxnSpPr>
          <p:nvPr/>
        </p:nvCxnSpPr>
        <p:spPr>
          <a:xfrm>
            <a:off x="3555386" y="2396759"/>
            <a:ext cx="221714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ravokutnik 12"/>
              <p:cNvSpPr/>
              <p:nvPr/>
            </p:nvSpPr>
            <p:spPr>
              <a:xfrm>
                <a:off x="2456925" y="5159517"/>
                <a:ext cx="9203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𝜒</m:t>
                      </m:r>
                      <m:d>
                        <m:dPr>
                          <m:ctrlPr>
                            <a:rPr lang="hr-HR" b="1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b="1" i="0" smtClean="0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𝐪</m:t>
                          </m:r>
                          <m:r>
                            <a:rPr lang="hr-HR" b="0" i="1" smtClean="0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Pravokutni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925" y="5159517"/>
                <a:ext cx="920317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ravokutnik 13"/>
              <p:cNvSpPr/>
              <p:nvPr/>
            </p:nvSpPr>
            <p:spPr>
              <a:xfrm>
                <a:off x="6332437" y="5159517"/>
                <a:ext cx="8890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𝜒</m:t>
                      </m:r>
                      <m:d>
                        <m:dPr>
                          <m:ctrlPr>
                            <a:rPr lang="hr-HR" b="1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b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𝐪</m:t>
                          </m:r>
                          <m: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hr-HR" b="0" i="1" smtClean="0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Pravokutni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437" y="5159517"/>
                <a:ext cx="889090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ravokutnik 15"/>
              <p:cNvSpPr/>
              <p:nvPr/>
            </p:nvSpPr>
            <p:spPr>
              <a:xfrm>
                <a:off x="3425167" y="4786533"/>
                <a:ext cx="2788007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rgbClr val="2F2B20"/>
                          </a:solidFill>
                          <a:latin typeface="Cambria Math"/>
                        </a:rPr>
                        <m:t>𝑖</m:t>
                      </m:r>
                      <m:r>
                        <a:rPr lang="hr-HR" b="0" i="1" smtClean="0">
                          <a:solidFill>
                            <a:srgbClr val="2F2B20"/>
                          </a:solidFill>
                          <a:latin typeface="Cambria Math"/>
                          <a:ea typeface="Cambria Math"/>
                        </a:rPr>
                        <m:t>ℏ</m:t>
                      </m:r>
                      <m:acc>
                        <m:accPr>
                          <m:chr m:val="̇"/>
                          <m:ctrlPr>
                            <a:rPr lang="hr-HR" i="1" smtClean="0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r-HR" b="0" i="1" smtClean="0">
                              <a:solidFill>
                                <a:srgbClr val="2F2B20"/>
                              </a:solidFill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</m:acc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(</m:t>
                      </m:r>
                      <m:r>
                        <a:rPr lang="hr-HR" b="1">
                          <a:solidFill>
                            <a:srgbClr val="2F2B20"/>
                          </a:solidFill>
                          <a:latin typeface="Cambria Math"/>
                        </a:rPr>
                        <m:t>𝐪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,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𝑡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aln/>
                        </m:rP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i="1" smtClean="0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hr-HR" b="0" i="1" smtClean="0">
                                  <a:solidFill>
                                    <a:srgbClr val="2F2B2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hr-HR" b="0" i="1" smtClean="0">
                                  <a:solidFill>
                                    <a:srgbClr val="2F2B2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  <m:r>
                            <a:rPr lang="hr-HR" b="0" i="1" smtClean="0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hr-HR" b="0" i="1" smtClean="0">
                                  <a:solidFill>
                                    <a:srgbClr val="2F2B2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hr-H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</m:e>
                      </m:d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  <a:ea typeface="Cambria Math"/>
                        </a:rPr>
                        <m:t>𝜒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(</m:t>
                      </m:r>
                      <m:r>
                        <a:rPr lang="hr-HR" b="1">
                          <a:solidFill>
                            <a:srgbClr val="2F2B20"/>
                          </a:solidFill>
                          <a:latin typeface="Cambria Math"/>
                        </a:rPr>
                        <m:t>𝐪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,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𝑡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Pravokutni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167" y="4786533"/>
                <a:ext cx="2788007" cy="404983"/>
              </a:xfrm>
              <a:prstGeom prst="rect">
                <a:avLst/>
              </a:prstGeom>
              <a:blipFill rotWithShape="1">
                <a:blip r:embed="rId12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Ravni poveznik sa strelicom 16"/>
          <p:cNvCxnSpPr>
            <a:endCxn id="14" idx="1"/>
          </p:cNvCxnSpPr>
          <p:nvPr/>
        </p:nvCxnSpPr>
        <p:spPr>
          <a:xfrm>
            <a:off x="3377242" y="5344183"/>
            <a:ext cx="295519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ravokutnik 17"/>
              <p:cNvSpPr/>
              <p:nvPr/>
            </p:nvSpPr>
            <p:spPr>
              <a:xfrm>
                <a:off x="3464073" y="2968776"/>
                <a:ext cx="3009735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solidFill>
                            <a:srgbClr val="2F2B20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hr-HR" i="1" smtClean="0">
                              <a:solidFill>
                                <a:srgbClr val="2F2B2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hr-HR" i="1" smtClean="0">
                                  <a:solidFill>
                                    <a:srgbClr val="2F2B2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hr-HR" b="0" i="1" smtClean="0">
                                  <a:solidFill>
                                    <a:srgbClr val="2F2B20"/>
                                  </a:solidFill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hr-HR" b="0" i="0" smtClean="0">
                              <a:solidFill>
                                <a:srgbClr val="2F2B20"/>
                              </a:solidFill>
                              <a:latin typeface="Cambria Math"/>
                              <a:ea typeface="Cambria Math"/>
                            </a:rPr>
                            <m:t>el</m:t>
                          </m:r>
                        </m:sub>
                      </m:sSub>
                      <m:r>
                        <a:rPr lang="hr-HR" i="1" smtClean="0">
                          <a:solidFill>
                            <a:srgbClr val="2F2B2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hr-HR" b="0" i="1" smtClean="0">
                              <a:solidFill>
                                <a:srgbClr val="2F2B2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b="1" i="0" smtClean="0">
                              <a:solidFill>
                                <a:srgbClr val="2F2B20"/>
                              </a:solidFill>
                              <a:latin typeface="Cambria Math"/>
                              <a:ea typeface="Cambria Math"/>
                            </a:rPr>
                            <m:t>𝐫</m:t>
                          </m:r>
                          <m:r>
                            <a:rPr lang="hr-HR" b="0" i="1" smtClean="0">
                              <a:solidFill>
                                <a:srgbClr val="2F2B20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hr-HR" b="1" i="0" smtClean="0">
                              <a:solidFill>
                                <a:srgbClr val="2F2B20"/>
                              </a:solidFill>
                              <a:latin typeface="Cambria Math"/>
                              <a:ea typeface="Cambria Math"/>
                            </a:rPr>
                            <m:t>𝐪</m:t>
                          </m:r>
                        </m:e>
                      </m:d>
                      <m:r>
                        <a:rPr lang="hr-HR" b="0" i="1" smtClean="0">
                          <a:solidFill>
                            <a:srgbClr val="2F2B2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hr-HR" b="0" i="1" smtClean="0">
                          <a:solidFill>
                            <a:srgbClr val="2F2B2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r-HR" b="1" i="0" smtClean="0">
                          <a:solidFill>
                            <a:srgbClr val="2F2B20"/>
                          </a:solidFill>
                          <a:latin typeface="Cambria Math"/>
                          <a:ea typeface="Cambria Math"/>
                        </a:rPr>
                        <m:t>𝐪</m:t>
                      </m:r>
                      <m:r>
                        <a:rPr lang="hr-HR" b="0" i="1" smtClean="0">
                          <a:solidFill>
                            <a:srgbClr val="2F2B2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b="1">
                              <a:solidFill>
                                <a:srgbClr val="2F2B20"/>
                              </a:solidFill>
                              <a:latin typeface="Cambria Math"/>
                              <a:ea typeface="Cambria Math"/>
                            </a:rPr>
                            <m:t>𝐫</m:t>
                          </m:r>
                          <m: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hr-HR" b="1">
                              <a:solidFill>
                                <a:srgbClr val="2F2B20"/>
                              </a:solidFill>
                              <a:latin typeface="Cambria Math"/>
                              <a:ea typeface="Cambria Math"/>
                            </a:rPr>
                            <m:t>𝐪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Pravokutni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073" y="2968776"/>
                <a:ext cx="3009735" cy="376770"/>
              </a:xfrm>
              <a:prstGeom prst="rect">
                <a:avLst/>
              </a:prstGeom>
              <a:blipFill rotWithShape="1">
                <a:blip r:embed="rId13"/>
                <a:stretch>
                  <a:fillRect t="-1613" b="-1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kstniOkvir 21"/>
          <p:cNvSpPr txBox="1"/>
          <p:nvPr/>
        </p:nvSpPr>
        <p:spPr>
          <a:xfrm>
            <a:off x="3425167" y="2599444"/>
            <a:ext cx="2565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Potential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energy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surface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4" name="Slika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7" y="1503496"/>
            <a:ext cx="1800000" cy="1800000"/>
          </a:xfrm>
          <a:prstGeom prst="rect">
            <a:avLst/>
          </a:prstGeom>
        </p:spPr>
      </p:pic>
      <p:pic>
        <p:nvPicPr>
          <p:cNvPr id="45" name="cBOMD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955164" y="1509334"/>
            <a:ext cx="1800000" cy="1800000"/>
          </a:xfrm>
          <a:prstGeom prst="rect">
            <a:avLst/>
          </a:prstGeom>
        </p:spPr>
      </p:pic>
      <p:pic>
        <p:nvPicPr>
          <p:cNvPr id="47" name="Slika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44" y="4501732"/>
            <a:ext cx="1800000" cy="1800000"/>
          </a:xfrm>
          <a:prstGeom prst="rect">
            <a:avLst/>
          </a:prstGeom>
        </p:spPr>
      </p:pic>
      <p:pic>
        <p:nvPicPr>
          <p:cNvPr id="48" name="qBOMD.gi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221527" y="4444183"/>
            <a:ext cx="1800000" cy="1800000"/>
          </a:xfrm>
          <a:prstGeom prst="rect">
            <a:avLst/>
          </a:prstGeom>
        </p:spPr>
      </p:pic>
      <p:sp>
        <p:nvSpPr>
          <p:cNvPr id="50" name="Pravokutnik 49"/>
          <p:cNvSpPr/>
          <p:nvPr/>
        </p:nvSpPr>
        <p:spPr>
          <a:xfrm>
            <a:off x="7129198" y="4266497"/>
            <a:ext cx="1982007" cy="2155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kstniOkvir 50"/>
              <p:cNvSpPr txBox="1"/>
              <p:nvPr/>
            </p:nvSpPr>
            <p:spPr>
              <a:xfrm>
                <a:off x="3498561" y="3345546"/>
                <a:ext cx="28875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i="1">
                        <a:solidFill>
                          <a:srgbClr val="2F2B20"/>
                        </a:solidFill>
                        <a:latin typeface="Cambria Math"/>
                        <a:ea typeface="Cambria Math"/>
                      </a:rPr>
                      <m:t>⇒ </m:t>
                    </m:r>
                  </m:oMath>
                </a14:m>
                <a:r>
                  <a:rPr lang="hr-HR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Semiempirical</a:t>
                </a:r>
                <a:r>
                  <a:rPr lang="hr-HR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r-HR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force</a:t>
                </a:r>
                <a:r>
                  <a:rPr lang="hr-HR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r-HR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field</a:t>
                </a:r>
                <a:endParaRPr lang="en-GB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kstniOkvir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561" y="3345546"/>
                <a:ext cx="2887522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10000" r="-105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kstniOkvir 51"/>
          <p:cNvSpPr txBox="1"/>
          <p:nvPr/>
        </p:nvSpPr>
        <p:spPr>
          <a:xfrm rot="21194412">
            <a:off x="5003930" y="1385641"/>
            <a:ext cx="1553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+THERMOSTAT</a:t>
            </a:r>
            <a:endParaRPr lang="en-GB" sz="1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00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6" repeatCount="indefinite" fill="hold" display="0">
                  <p:stCondLst>
                    <p:cond delay="indefinite"/>
                  </p:stCondLst>
                </p:cTn>
                <p:tgtEl>
                  <p:spTgt spid="45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video>
              <p:cMediaNode vol="80000">
                <p:cTn id="52" repeatCount="indefinite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6" grpId="0"/>
      <p:bldP spid="18" grpId="0"/>
      <p:bldP spid="22" grpId="0"/>
      <p:bldP spid="50" grpId="0" animBg="1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673224" y="-18256"/>
            <a:ext cx="8003232" cy="1143000"/>
          </a:xfrm>
        </p:spPr>
        <p:txBody>
          <a:bodyPr/>
          <a:lstStyle/>
          <a:p>
            <a:pPr algn="ctr"/>
            <a:r>
              <a:rPr lang="hr-HR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Photoinduced </a:t>
            </a:r>
            <a:r>
              <a:rPr lang="hr-HR" sz="3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reactions</a:t>
            </a:r>
            <a:endParaRPr lang="en-GB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Slika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96" y="1124744"/>
            <a:ext cx="3657608" cy="5486411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96" y="1124742"/>
            <a:ext cx="3657608" cy="5486411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96" y="1124741"/>
            <a:ext cx="3657608" cy="5486411"/>
          </a:xfrm>
          <a:prstGeom prst="rect">
            <a:avLst/>
          </a:prstGeom>
        </p:spPr>
      </p:pic>
      <p:sp>
        <p:nvSpPr>
          <p:cNvPr id="31" name="Množenje 30"/>
          <p:cNvSpPr/>
          <p:nvPr/>
        </p:nvSpPr>
        <p:spPr>
          <a:xfrm>
            <a:off x="3839212" y="1808480"/>
            <a:ext cx="2303776" cy="1341120"/>
          </a:xfrm>
          <a:prstGeom prst="mathMultiply">
            <a:avLst>
              <a:gd name="adj1" fmla="val 546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Slika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96" y="1124740"/>
            <a:ext cx="3657608" cy="5486411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96" y="1124739"/>
            <a:ext cx="3657608" cy="5486411"/>
          </a:xfrm>
          <a:prstGeom prst="rect">
            <a:avLst/>
          </a:prstGeom>
        </p:spPr>
      </p:pic>
      <p:sp>
        <p:nvSpPr>
          <p:cNvPr id="34" name="TekstniOkvir 33"/>
          <p:cNvSpPr txBox="1"/>
          <p:nvPr/>
        </p:nvSpPr>
        <p:spPr>
          <a:xfrm rot="20705297">
            <a:off x="4238330" y="2169681"/>
            <a:ext cx="198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 </a:t>
            </a:r>
            <a:r>
              <a:rPr lang="hr-HR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approximation</a:t>
            </a:r>
            <a:endParaRPr lang="en-GB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Množenje 35"/>
          <p:cNvSpPr/>
          <p:nvPr/>
        </p:nvSpPr>
        <p:spPr>
          <a:xfrm rot="20541879">
            <a:off x="4965065" y="2129123"/>
            <a:ext cx="527048" cy="492229"/>
          </a:xfrm>
          <a:prstGeom prst="mathMultiply">
            <a:avLst>
              <a:gd name="adj1" fmla="val 546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Slika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96" y="1124738"/>
            <a:ext cx="3657608" cy="5486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Pravokutnik 36"/>
              <p:cNvSpPr/>
              <p:nvPr/>
            </p:nvSpPr>
            <p:spPr>
              <a:xfrm>
                <a:off x="6233738" y="2964934"/>
                <a:ext cx="10847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FF7F0E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r>
                        <m:rPr>
                          <m:aln/>
                        </m:rPr>
                        <a:rPr lang="hr-HR" i="1">
                          <a:solidFill>
                            <a:srgbClr val="FF7F0E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r-HR" i="1" smtClean="0">
                              <a:solidFill>
                                <a:srgbClr val="FF7F0E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r-HR" i="1" smtClean="0">
                                  <a:solidFill>
                                    <a:srgbClr val="FF7F0E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i="1" smtClean="0">
                                  <a:solidFill>
                                    <a:srgbClr val="FF7F0E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dirty="0">
                  <a:solidFill>
                    <a:srgbClr val="FF7F0E"/>
                  </a:solidFill>
                </a:endParaRPr>
              </a:p>
            </p:txBody>
          </p:sp>
        </mc:Choice>
        <mc:Fallback xmlns="">
          <p:sp>
            <p:nvSpPr>
              <p:cNvPr id="37" name="Pravokutnik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738" y="2964934"/>
                <a:ext cx="1084721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Pravokutnik 38"/>
              <p:cNvSpPr/>
              <p:nvPr/>
            </p:nvSpPr>
            <p:spPr>
              <a:xfrm>
                <a:off x="6386138" y="2087514"/>
                <a:ext cx="10847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r>
                        <m:rPr>
                          <m:aln/>
                        </m:rPr>
                        <a:rPr lang="hr-HR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r-HR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r-HR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Pravokutnik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138" y="2087514"/>
                <a:ext cx="1084721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70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36" grpId="0" animBg="1"/>
      <p:bldP spid="37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673224" y="-18256"/>
            <a:ext cx="8003232" cy="1143000"/>
          </a:xfrm>
        </p:spPr>
        <p:txBody>
          <a:bodyPr/>
          <a:lstStyle/>
          <a:p>
            <a:pPr algn="ctr"/>
            <a:r>
              <a:rPr lang="hr-HR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Nonadiabatic </a:t>
            </a:r>
            <a:r>
              <a:rPr lang="hr-HR" sz="3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Molecular</a:t>
            </a:r>
            <a:r>
              <a:rPr lang="hr-HR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Dynamics</a:t>
            </a:r>
            <a:endParaRPr lang="en-GB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zervirano mjesto sadržaja 2"/>
              <p:cNvSpPr txBox="1">
                <a:spLocks/>
              </p:cNvSpPr>
              <p:nvPr/>
            </p:nvSpPr>
            <p:spPr>
              <a:xfrm>
                <a:off x="467544" y="980727"/>
                <a:ext cx="7620000" cy="6230301"/>
              </a:xfrm>
              <a:prstGeom prst="rect">
                <a:avLst/>
              </a:prstGeom>
            </p:spPr>
            <p:txBody>
              <a:bodyPr vert="horz" lIns="91440" tIns="45720" rIns="91440" bIns="45720" numCol="1" rtlCol="0">
                <a:noAutofit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r-HR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Quantum Nonadiabatic </a:t>
                </a:r>
                <a:r>
                  <a:rPr lang="hr-HR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Molecular</a:t>
                </a:r>
                <a:r>
                  <a:rPr lang="hr-HR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Dynamics</a:t>
                </a:r>
              </a:p>
              <a:p>
                <a:endParaRPr lang="hr-H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114300" indent="0">
                  <a:buNone/>
                </a:pPr>
                <a:endParaRPr lang="hr-H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1"/>
                <a:r>
                  <a:rPr lang="hr-HR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requires</a:t>
                </a:r>
                <a:r>
                  <a:rPr lang="hr-HR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r-HR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precomputed</a:t>
                </a:r>
                <a:r>
                  <a:rPr lang="hr-HR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/>
                            <a:ea typeface="Cambria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r-HR" b="0" i="1" smtClean="0">
                            <a:latin typeface="Cambria Math"/>
                            <a:ea typeface="Cambria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r-HR" b="0" i="1" smtClean="0">
                        <a:latin typeface="Cambria Math"/>
                        <a:ea typeface="Cambria" panose="02040503050406030204" pitchFamily="18" charset="0"/>
                      </a:rPr>
                      <m:t>(</m:t>
                    </m:r>
                    <m:r>
                      <a:rPr lang="hr-HR" b="1" i="0" smtClean="0">
                        <a:latin typeface="Cambria Math"/>
                        <a:ea typeface="Cambria" panose="02040503050406030204" pitchFamily="18" charset="0"/>
                      </a:rPr>
                      <m:t>𝐪</m:t>
                    </m:r>
                    <m:r>
                      <a:rPr lang="hr-HR" b="0" i="1" smtClean="0">
                        <a:latin typeface="Cambria Math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r>
                  <a:rPr lang="hr-HR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r-HR" b="1" i="0" smtClean="0">
                            <a:latin typeface="Cambria Math"/>
                            <a:ea typeface="Cambria" panose="02040503050406030204" pitchFamily="18" charset="0"/>
                          </a:rPr>
                          <m:t>𝐟</m:t>
                        </m:r>
                      </m:e>
                      <m:sub>
                        <m:r>
                          <a:rPr lang="hr-HR" b="0" i="1" smtClean="0">
                            <a:latin typeface="Cambria Math"/>
                            <a:ea typeface="Cambria" panose="02040503050406030204" pitchFamily="18" charset="0"/>
                          </a:rPr>
                          <m:t>𝑚</m:t>
                        </m:r>
                        <m:r>
                          <a:rPr lang="hr-HR" i="1">
                            <a:latin typeface="Cambria Math"/>
                            <a:ea typeface="Cambria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hr-HR" i="1">
                        <a:latin typeface="Cambria Math"/>
                        <a:ea typeface="Cambria" panose="02040503050406030204" pitchFamily="18" charset="0"/>
                      </a:rPr>
                      <m:t>(</m:t>
                    </m:r>
                    <m:r>
                      <a:rPr lang="hr-HR" b="1">
                        <a:latin typeface="Cambria Math"/>
                        <a:ea typeface="Cambria" panose="02040503050406030204" pitchFamily="18" charset="0"/>
                      </a:rPr>
                      <m:t>𝐪</m:t>
                    </m:r>
                    <m:r>
                      <a:rPr lang="hr-HR" i="1">
                        <a:latin typeface="Cambria Math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hr-HR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1"/>
                <a:r>
                  <a:rPr lang="hr-HR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expensive</a:t>
                </a:r>
                <a:endParaRPr lang="hr-HR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r-HR" b="1">
                            <a:latin typeface="Cambria Math"/>
                            <a:ea typeface="Cambria" panose="02040503050406030204" pitchFamily="18" charset="0"/>
                          </a:rPr>
                          <m:t>𝐟</m:t>
                        </m:r>
                      </m:e>
                      <m:sub>
                        <m:r>
                          <a:rPr lang="hr-HR" i="1">
                            <a:latin typeface="Cambria Math"/>
                            <a:ea typeface="Cambria" panose="02040503050406030204" pitchFamily="18" charset="0"/>
                          </a:rPr>
                          <m:t>𝑚𝑛</m:t>
                        </m:r>
                      </m:sub>
                    </m:sSub>
                    <m:r>
                      <a:rPr lang="hr-HR" i="1">
                        <a:latin typeface="Cambria Math"/>
                        <a:ea typeface="Cambria" panose="02040503050406030204" pitchFamily="18" charset="0"/>
                      </a:rPr>
                      <m:t>(</m:t>
                    </m:r>
                    <m:r>
                      <a:rPr lang="hr-HR" b="1">
                        <a:latin typeface="Cambria Math"/>
                        <a:ea typeface="Cambria" panose="02040503050406030204" pitchFamily="18" charset="0"/>
                      </a:rPr>
                      <m:t>𝐪</m:t>
                    </m:r>
                    <m:r>
                      <a:rPr lang="hr-HR" i="1">
                        <a:latin typeface="Cambria Math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r>
                  <a:rPr lang="hr-HR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r-HR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diverge</a:t>
                </a:r>
                <a:r>
                  <a:rPr lang="hr-HR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on </a:t>
                </a:r>
                <a:r>
                  <a:rPr lang="hr-HR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conical</a:t>
                </a:r>
                <a:r>
                  <a:rPr lang="hr-HR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r-HR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intersections</a:t>
                </a:r>
                <a:endParaRPr lang="hr-H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114300" indent="0">
                  <a:buNone/>
                </a:pPr>
                <a:endParaRPr lang="hr-HR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hr-HR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Classical</a:t>
                </a:r>
                <a:r>
                  <a:rPr lang="hr-HR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Nonadiabatic </a:t>
                </a:r>
                <a:r>
                  <a:rPr lang="hr-HR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Molecular</a:t>
                </a:r>
                <a:r>
                  <a:rPr lang="hr-HR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Dynamics???</a:t>
                </a:r>
                <a:endParaRPr lang="hr-H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1"/>
                <a:endParaRPr lang="hr-HR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11480" lvl="1" indent="0" algn="ctr">
                  <a:buNone/>
                </a:pPr>
                <a:endParaRPr lang="hr-HR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11480" lvl="1" indent="0">
                  <a:buNone/>
                </a:pPr>
                <a:r>
                  <a:rPr lang="hr-HR" dirty="0" smtClean="0"/>
                  <a:t>                                             </a:t>
                </a:r>
                <a:endParaRPr lang="hr-HR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zervirano mjesto sadržaja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80727"/>
                <a:ext cx="7620000" cy="6230301"/>
              </a:xfrm>
              <a:prstGeom prst="rect">
                <a:avLst/>
              </a:prstGeom>
              <a:blipFill rotWithShape="1">
                <a:blip r:embed="rId2"/>
                <a:stretch>
                  <a:fillRect t="-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ravokutnik 20"/>
              <p:cNvSpPr/>
              <p:nvPr/>
            </p:nvSpPr>
            <p:spPr>
              <a:xfrm>
                <a:off x="1596367" y="1360421"/>
                <a:ext cx="6564618" cy="921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rgbClr val="2F2B20"/>
                          </a:solidFill>
                          <a:latin typeface="Cambria Math"/>
                        </a:rPr>
                        <m:t>𝑖</m:t>
                      </m:r>
                      <m:r>
                        <a:rPr lang="hr-HR" b="0" i="1" smtClean="0">
                          <a:solidFill>
                            <a:srgbClr val="2F2B20"/>
                          </a:solidFill>
                          <a:latin typeface="Cambria Math"/>
                          <a:ea typeface="Cambria Math"/>
                        </a:rPr>
                        <m:t>ℏ</m:t>
                      </m:r>
                      <m:sSub>
                        <m:sSubPr>
                          <m:ctrlPr>
                            <a:rPr lang="hr-HR" b="0" i="1" smtClean="0">
                              <a:solidFill>
                                <a:srgbClr val="2F2B2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hr-HR" b="0" i="1" smtClean="0">
                                  <a:solidFill>
                                    <a:srgbClr val="2F2B2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hr-HR" b="0" i="1" smtClean="0">
                                  <a:solidFill>
                                    <a:srgbClr val="2F2B20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</m:acc>
                        </m:e>
                        <m:sub>
                          <m:r>
                            <a:rPr lang="hr-HR" b="0" i="1" smtClean="0">
                              <a:solidFill>
                                <a:srgbClr val="2F2B2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m:rPr>
                          <m:aln/>
                        </m:rP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i="1" smtClean="0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hr-HR" b="0" i="1" smtClean="0">
                                  <a:solidFill>
                                    <a:srgbClr val="2F2B2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hr-HR" b="0" i="1" smtClean="0">
                                  <a:solidFill>
                                    <a:srgbClr val="2F2B2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acc>
                          <m:r>
                            <a:rPr lang="hr-HR" b="0" i="1" smtClean="0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b="0" i="1" smtClean="0">
                                  <a:solidFill>
                                    <a:srgbClr val="2F2B2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hr-HR" b="0" i="1" smtClean="0">
                                      <a:solidFill>
                                        <a:srgbClr val="2F2B2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hr-HR" b="0" i="1" smtClean="0">
                                      <a:solidFill>
                                        <a:srgbClr val="2F2B20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hr-HR" b="0" i="1" smtClean="0">
                                  <a:solidFill>
                                    <a:srgbClr val="2F2B2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hr-HR" i="1" smtClean="0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i="1" smtClean="0">
                              <a:solidFill>
                                <a:srgbClr val="2F2B20"/>
                              </a:solidFill>
                              <a:latin typeface="Cambria Math"/>
                              <a:ea typeface="Cambria Math"/>
                            </a:rPr>
                            <m:t>𝜒</m:t>
                          </m:r>
                        </m:e>
                        <m:sub>
                          <m:r>
                            <a:rPr lang="hr-HR" b="0" i="1" smtClean="0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hr-HR" b="0" i="1" smtClean="0">
                          <a:solidFill>
                            <a:srgbClr val="2F2B20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hr-HR" b="0" i="1" smtClean="0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b="0" i="1" smtClean="0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hr-HR" b="0" i="1" smtClean="0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hr-HR" b="0" i="1" smtClean="0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𝑁</m:t>
                          </m:r>
                        </m:sup>
                        <m:e>
                          <m:limLow>
                            <m:limLowPr>
                              <m:ctrlPr>
                                <a:rPr lang="hr-HR" b="0" i="1" smtClean="0">
                                  <a:solidFill>
                                    <a:srgbClr val="2F2B2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hr-HR" b="0" i="1" smtClean="0">
                                      <a:solidFill>
                                        <a:srgbClr val="2F2B2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hr-HR" i="1">
                                          <a:solidFill>
                                            <a:srgbClr val="2F2B2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r-HR" i="1">
                                              <a:solidFill>
                                                <a:srgbClr val="2F2B2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solidFill>
                                                <a:srgbClr val="2F2B2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hr-HR" i="1">
                                              <a:solidFill>
                                                <a:srgbClr val="2F2B20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hr-HR" i="1">
                                              <a:solidFill>
                                                <a:srgbClr val="2F2B2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0">
                                              <a:solidFill>
                                                <a:srgbClr val="2F2B2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𝛻</m:t>
                                          </m:r>
                                        </m:e>
                                        <m:sub>
                                          <m:r>
                                            <a:rPr lang="hr-HR" b="1">
                                              <a:solidFill>
                                                <a:srgbClr val="2F2B2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𝐪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hr-HR" i="1">
                                              <a:solidFill>
                                                <a:srgbClr val="2F2B2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solidFill>
                                                <a:srgbClr val="2F2B2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hr-HR" i="1">
                                              <a:solidFill>
                                                <a:srgbClr val="2F2B2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hr-HR" b="0" i="1" smtClean="0">
                                      <a:solidFill>
                                        <a:srgbClr val="2F2B2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b="1" i="0" smtClean="0">
                                      <a:solidFill>
                                        <a:srgbClr val="2F2B20"/>
                                      </a:solidFill>
                                      <a:latin typeface="Cambria Math"/>
                                    </a:rPr>
                                    <m:t>𝐟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solidFill>
                                        <a:srgbClr val="2F2B20"/>
                                      </a:solidFill>
                                      <a:latin typeface="Cambria Math"/>
                                    </a:rPr>
                                    <m:t>𝑚𝑛</m:t>
                                  </m:r>
                                </m:sub>
                              </m:sSub>
                            </m:lim>
                          </m:limLow>
                          <m:r>
                            <a:rPr lang="hr-HR" b="0" i="1" smtClean="0">
                              <a:solidFill>
                                <a:srgbClr val="2F2B2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hr-HR" i="1">
                                  <a:solidFill>
                                    <a:srgbClr val="2F2B2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i="0">
                                  <a:solidFill>
                                    <a:srgbClr val="2F2B20"/>
                                  </a:solidFill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hr-HR" i="1" smtClean="0">
                                      <a:solidFill>
                                        <a:srgbClr val="2F2B2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b="1" i="0" smtClean="0">
                                      <a:solidFill>
                                        <a:srgbClr val="2F2B2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𝐌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solidFill>
                                        <a:srgbClr val="2F2B2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hr-HR" b="1">
                                  <a:solidFill>
                                    <a:srgbClr val="2F2B20"/>
                                  </a:solidFill>
                                  <a:latin typeface="Cambria Math"/>
                                  <a:ea typeface="Cambria Math"/>
                                </a:rPr>
                                <m:t>𝐪</m:t>
                              </m:r>
                            </m:sub>
                          </m:sSub>
                          <m:sSub>
                            <m:sSubPr>
                              <m:ctrlPr>
                                <a:rPr lang="hr-HR" i="1">
                                  <a:solidFill>
                                    <a:srgbClr val="2F2B2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solidFill>
                                    <a:srgbClr val="2F2B20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hr-HR" b="0" i="1" smtClean="0">
                                  <a:solidFill>
                                    <a:srgbClr val="2F2B20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hr-HR" b="0" i="1" smtClean="0">
                          <a:solidFill>
                            <a:srgbClr val="2F2B20"/>
                          </a:solidFill>
                          <a:latin typeface="Cambria Math"/>
                        </a:rPr>
                        <m:t>,   </m:t>
                      </m:r>
                      <m:r>
                        <a:rPr lang="hr-HR" b="0" i="1" smtClean="0">
                          <a:solidFill>
                            <a:srgbClr val="2F2B20"/>
                          </a:solidFill>
                          <a:latin typeface="Cambria Math"/>
                        </a:rPr>
                        <m:t>𝑛</m:t>
                      </m:r>
                      <m:r>
                        <a:rPr lang="hr-HR" b="0" i="1" smtClean="0">
                          <a:solidFill>
                            <a:srgbClr val="2F2B20"/>
                          </a:solidFill>
                          <a:latin typeface="Cambria Math"/>
                        </a:rPr>
                        <m:t>=1,…,</m:t>
                      </m:r>
                      <m:r>
                        <a:rPr lang="hr-HR" b="0" i="1" smtClean="0">
                          <a:solidFill>
                            <a:srgbClr val="2F2B2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Pravokutni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367" y="1360421"/>
                <a:ext cx="6564618" cy="921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17" y="4126369"/>
            <a:ext cx="1828804" cy="274320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17" y="4126369"/>
            <a:ext cx="1828804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5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673224" y="-18256"/>
            <a:ext cx="8003232" cy="1143000"/>
          </a:xfrm>
        </p:spPr>
        <p:txBody>
          <a:bodyPr/>
          <a:lstStyle/>
          <a:p>
            <a:pPr algn="ctr"/>
            <a:r>
              <a:rPr lang="hr-HR" sz="3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Trajectory</a:t>
            </a:r>
            <a:r>
              <a:rPr lang="hr-HR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3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Surface</a:t>
            </a:r>
            <a:r>
              <a:rPr lang="hr-HR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3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Hopping</a:t>
            </a:r>
            <a:r>
              <a:rPr lang="hr-HR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Dynamics</a:t>
            </a:r>
            <a:endParaRPr lang="en-GB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zervirano mjesto sadržaja 2"/>
          <p:cNvSpPr txBox="1">
            <a:spLocks/>
          </p:cNvSpPr>
          <p:nvPr/>
        </p:nvSpPr>
        <p:spPr>
          <a:xfrm>
            <a:off x="467544" y="980727"/>
            <a:ext cx="7620000" cy="623030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John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Tully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(1990):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Fewest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Switches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Surface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Hopping</a:t>
            </a:r>
            <a:r>
              <a:rPr lang="hr-HR" dirty="0" smtClean="0">
                <a:latin typeface="Cambria" panose="02040503050406030204" pitchFamily="18" charset="0"/>
                <a:ea typeface="Cambria" panose="02040503050406030204" pitchFamily="18" charset="0"/>
              </a:rPr>
              <a:t> (FSSH) Dynamics:</a:t>
            </a:r>
          </a:p>
          <a:p>
            <a:pPr marL="411480" lvl="1" indent="0" algn="ctr">
              <a:buNone/>
            </a:pPr>
            <a:endParaRPr lang="hr-H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11480" lvl="1" indent="0">
              <a:buNone/>
            </a:pPr>
            <a:r>
              <a:rPr lang="hr-HR" dirty="0" smtClean="0"/>
              <a:t>                                             </a:t>
            </a:r>
            <a:endParaRPr lang="hr-HR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avokutnik 7"/>
              <p:cNvSpPr/>
              <p:nvPr/>
            </p:nvSpPr>
            <p:spPr>
              <a:xfrm>
                <a:off x="1870716" y="2776612"/>
                <a:ext cx="12434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smtClean="0">
                          <a:solidFill>
                            <a:srgbClr val="2F2B20"/>
                          </a:solidFill>
                          <a:latin typeface="Cambria Math"/>
                        </a:rPr>
                        <m:t>𝐪</m:t>
                      </m:r>
                      <m:d>
                        <m:dPr>
                          <m:ctrlPr>
                            <a:rPr lang="hr-HR" b="1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hr-HR" b="0" i="1" smtClean="0">
                          <a:solidFill>
                            <a:srgbClr val="2F2B20"/>
                          </a:solidFill>
                          <a:latin typeface="Cambria Math"/>
                        </a:rPr>
                        <m:t>,</m:t>
                      </m:r>
                      <m:r>
                        <a:rPr lang="hr-HR" b="1" i="0" smtClean="0">
                          <a:solidFill>
                            <a:srgbClr val="2F2B20"/>
                          </a:solidFill>
                          <a:latin typeface="Cambria Math"/>
                        </a:rPr>
                        <m:t>𝐩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(0)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Pravokutni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716" y="2776612"/>
                <a:ext cx="1243482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avokutnik 9"/>
              <p:cNvSpPr/>
              <p:nvPr/>
            </p:nvSpPr>
            <p:spPr>
              <a:xfrm>
                <a:off x="5331345" y="2776612"/>
                <a:ext cx="11826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smtClean="0">
                          <a:solidFill>
                            <a:srgbClr val="2F2B20"/>
                          </a:solidFill>
                          <a:latin typeface="Cambria Math"/>
                        </a:rPr>
                        <m:t>𝐪</m:t>
                      </m:r>
                      <m:d>
                        <m:dPr>
                          <m:ctrlPr>
                            <a:rPr lang="hr-HR" b="1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hr-HR" b="0" i="1" smtClean="0">
                          <a:solidFill>
                            <a:srgbClr val="2F2B20"/>
                          </a:solidFill>
                          <a:latin typeface="Cambria Math"/>
                        </a:rPr>
                        <m:t>,</m:t>
                      </m:r>
                      <m:r>
                        <a:rPr lang="hr-HR" b="1" i="0" smtClean="0">
                          <a:solidFill>
                            <a:srgbClr val="2F2B20"/>
                          </a:solidFill>
                          <a:latin typeface="Cambria Math"/>
                        </a:rPr>
                        <m:t>𝐩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(</m:t>
                      </m:r>
                      <m:r>
                        <a:rPr lang="hr-HR" b="0" i="1" smtClean="0">
                          <a:solidFill>
                            <a:srgbClr val="2F2B20"/>
                          </a:solidFill>
                          <a:latin typeface="Cambria Math"/>
                        </a:rPr>
                        <m:t>𝑡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Pravokutni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345" y="2776612"/>
                <a:ext cx="118263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ravokutnik 12"/>
              <p:cNvSpPr/>
              <p:nvPr/>
            </p:nvSpPr>
            <p:spPr>
              <a:xfrm>
                <a:off x="2680926" y="2073853"/>
                <a:ext cx="20093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>
                          <a:solidFill>
                            <a:srgbClr val="2F2B20"/>
                          </a:solidFill>
                          <a:latin typeface="Cambria Math"/>
                        </a:rPr>
                        <m:t>𝐌</m:t>
                      </m:r>
                      <m:acc>
                        <m:accPr>
                          <m:chr m:val="̇"/>
                          <m:ctrlP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r-HR" b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𝐪</m:t>
                          </m:r>
                        </m:e>
                      </m:acc>
                      <m:d>
                        <m:dPr>
                          <m:ctrlPr>
                            <a:rPr lang="hr-HR" b="1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m:rPr>
                          <m:aln/>
                        </m:rP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=</m:t>
                      </m:r>
                      <m:r>
                        <a:rPr lang="hr-HR" b="1">
                          <a:solidFill>
                            <a:srgbClr val="2F2B20"/>
                          </a:solidFill>
                          <a:latin typeface="Cambria Math"/>
                        </a:rPr>
                        <m:t>𝐩</m:t>
                      </m:r>
                      <m:d>
                        <m:dPr>
                          <m:ctrlP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hr-HR" i="1" dirty="0">
                  <a:solidFill>
                    <a:srgbClr val="2F2B2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3" name="Pravokutni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926" y="2073853"/>
                <a:ext cx="200933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ravokutnik 13"/>
              <p:cNvSpPr/>
              <p:nvPr/>
            </p:nvSpPr>
            <p:spPr>
              <a:xfrm>
                <a:off x="3234304" y="2398740"/>
                <a:ext cx="2355901" cy="435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hr-HR" i="1" smtClean="0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r-HR" b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𝐩</m:t>
                          </m:r>
                        </m:e>
                      </m:acc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(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𝑡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aln/>
                        </m:rP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=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hr-HR" i="0">
                              <a:solidFill>
                                <a:srgbClr val="2F2B20"/>
                              </a:solidFill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</m:acc>
                      <m:sSub>
                        <m:sSubPr>
                          <m:ctrlP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hr-HR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(</m:t>
                      </m:r>
                      <m:r>
                        <a:rPr lang="hr-HR" b="1">
                          <a:solidFill>
                            <a:srgbClr val="2F2B20"/>
                          </a:solidFill>
                          <a:latin typeface="Cambria Math"/>
                        </a:rPr>
                        <m:t>𝐪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(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𝑡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Pravokutni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304" y="2398740"/>
                <a:ext cx="2355901" cy="435953"/>
              </a:xfrm>
              <a:prstGeom prst="rect">
                <a:avLst/>
              </a:prstGeom>
              <a:blipFill rotWithShape="1">
                <a:blip r:embed="rId5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Ravni poveznik sa strelicom 14"/>
          <p:cNvCxnSpPr>
            <a:endCxn id="10" idx="1"/>
          </p:cNvCxnSpPr>
          <p:nvPr/>
        </p:nvCxnSpPr>
        <p:spPr>
          <a:xfrm>
            <a:off x="3114198" y="2961278"/>
            <a:ext cx="221714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avokutnik 2"/>
              <p:cNvSpPr/>
              <p:nvPr/>
            </p:nvSpPr>
            <p:spPr>
              <a:xfrm>
                <a:off x="1486174" y="3270532"/>
                <a:ext cx="5862230" cy="833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hr-HR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)→</m:t>
                          </m:r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hr-HR" i="1">
                          <a:latin typeface="Cambria Math"/>
                        </a:rPr>
                        <m:t>(</m:t>
                      </m:r>
                      <m:r>
                        <a:rPr lang="hr-HR" i="1">
                          <a:latin typeface="Cambria Math"/>
                        </a:rPr>
                        <m:t>𝑡</m:t>
                      </m:r>
                      <m:r>
                        <a:rPr lang="hr-HR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hr-H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hr-HR">
                              <a:latin typeface="Cambria Math"/>
                            </a:rPr>
                            <m:t>Re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hr-HR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hr-HR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  <m:r>
                                    <a:rPr lang="hr-HR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hr-HR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hr-HR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hr-HR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  <m: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r-HR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r-H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r-HR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  <m:r>
                                        <a:rPr lang="hr-HR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hr-HR" i="1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  <m:r>
                                        <a:rPr lang="hr-HR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hr-H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hr-HR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hr-HR" i="1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hr-H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Pravokutni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174" y="3270532"/>
                <a:ext cx="5862230" cy="8336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avokutnik 3"/>
              <p:cNvSpPr/>
              <p:nvPr/>
            </p:nvSpPr>
            <p:spPr>
              <a:xfrm>
                <a:off x="2039008" y="4067828"/>
                <a:ext cx="2959913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hr-H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hr-HR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hr-HR" b="0" i="1" smtClean="0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r-HR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hr-HR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hr-H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Pravokutni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08" y="4067828"/>
                <a:ext cx="2959913" cy="87120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avokutnik 4"/>
              <p:cNvSpPr/>
              <p:nvPr/>
            </p:nvSpPr>
            <p:spPr>
              <a:xfrm>
                <a:off x="2061358" y="4756133"/>
                <a:ext cx="5349240" cy="871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solidFill>
                            <a:srgbClr val="2F2B20"/>
                          </a:solidFill>
                          <a:latin typeface="Cambria Math"/>
                        </a:rPr>
                        <m:t>𝑖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  <a:ea typeface="Cambria Math"/>
                        </a:rPr>
                        <m:t>ℏ</m:t>
                      </m:r>
                      <m:sSub>
                        <m:sSubPr>
                          <m:ctrlP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hr-HR" i="1">
                                  <a:solidFill>
                                    <a:srgbClr val="2F2B2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hr-HR" i="1">
                                  <a:solidFill>
                                    <a:srgbClr val="2F2B20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m:rPr>
                          <m:aln/>
                        </m:rP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hr-HR" i="1" smtClean="0">
                              <a:solidFill>
                                <a:srgbClr val="2F2B2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hr-HR" i="1">
                              <a:solidFill>
                                <a:srgbClr val="2F2B20"/>
                              </a:solidFill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hr-HR" i="1">
                                  <a:solidFill>
                                    <a:srgbClr val="2F2B2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solidFill>
                                    <a:srgbClr val="2F2B2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r-HR" i="1">
                                  <a:solidFill>
                                    <a:srgbClr val="2F2B20"/>
                                  </a:solidFill>
                                  <a:latin typeface="Cambria Math"/>
                                </a:rPr>
                                <m:t>𝑚𝑛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hr-HR" i="1">
                                  <a:solidFill>
                                    <a:srgbClr val="2F2B2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i="1">
                                  <a:solidFill>
                                    <a:srgbClr val="2F2B2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hr-HR" i="1">
                                  <a:solidFill>
                                    <a:srgbClr val="2F2B2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hr-HR" b="0" i="1" smtClean="0">
                          <a:solidFill>
                            <a:srgbClr val="2F2B20"/>
                          </a:solidFill>
                          <a:latin typeface="Cambria Math"/>
                        </a:rPr>
                        <m:t>,  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  <a:ea typeface="Cambria Math"/>
                        </a:rPr>
                        <m:t>=1,…,</m:t>
                      </m:r>
                      <m:r>
                        <a:rPr lang="hr-HR" i="1">
                          <a:solidFill>
                            <a:srgbClr val="2F2B20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hr-HR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Pravokutni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358" y="4756133"/>
                <a:ext cx="5349240" cy="87120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kstniOkvir 5"/>
          <p:cNvSpPr txBox="1"/>
          <p:nvPr/>
        </p:nvSpPr>
        <p:spPr>
          <a:xfrm>
            <a:off x="1558057" y="6132730"/>
            <a:ext cx="6140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Mixed</a:t>
            </a:r>
            <a:r>
              <a:rPr lang="hr-HR" sz="2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2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Quantum</a:t>
            </a:r>
            <a:r>
              <a:rPr lang="hr-HR" sz="2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hr-HR" sz="2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Classical</a:t>
            </a:r>
            <a:r>
              <a:rPr lang="hr-HR" sz="2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Nonadiabatic Dynamics</a:t>
            </a:r>
            <a:endParaRPr lang="en-GB" sz="2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esna vitičasta zagrada 15"/>
          <p:cNvSpPr/>
          <p:nvPr/>
        </p:nvSpPr>
        <p:spPr>
          <a:xfrm rot="5400000">
            <a:off x="4017459" y="3404979"/>
            <a:ext cx="658368" cy="4821546"/>
          </a:xfrm>
          <a:prstGeom prst="rightBrace">
            <a:avLst>
              <a:gd name="adj1" fmla="val 43055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esna vitičasta zagrada 17"/>
          <p:cNvSpPr/>
          <p:nvPr/>
        </p:nvSpPr>
        <p:spPr>
          <a:xfrm>
            <a:off x="6844360" y="1891987"/>
            <a:ext cx="291408" cy="2175841"/>
          </a:xfrm>
          <a:prstGeom prst="rightBrace">
            <a:avLst>
              <a:gd name="adj1" fmla="val 43055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kstniOkvir 18"/>
          <p:cNvSpPr txBox="1"/>
          <p:nvPr/>
        </p:nvSpPr>
        <p:spPr>
          <a:xfrm>
            <a:off x="7050672" y="2607997"/>
            <a:ext cx="2122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600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Classical</a:t>
            </a:r>
            <a:r>
              <a:rPr lang="hr-HR" sz="16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nonadiabatic</a:t>
            </a:r>
            <a:br>
              <a:rPr lang="hr-HR" sz="16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r-HR" sz="1600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nuclear</a:t>
            </a:r>
            <a:r>
              <a:rPr lang="hr-HR" sz="16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1600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motion</a:t>
            </a:r>
            <a:endParaRPr lang="en-GB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esna vitičasta zagrada 19"/>
          <p:cNvSpPr/>
          <p:nvPr/>
        </p:nvSpPr>
        <p:spPr>
          <a:xfrm>
            <a:off x="6844360" y="4104222"/>
            <a:ext cx="291408" cy="1325401"/>
          </a:xfrm>
          <a:prstGeom prst="rightBrace">
            <a:avLst>
              <a:gd name="adj1" fmla="val 43055"/>
              <a:gd name="adj2" fmla="val 50000"/>
            </a:avLst>
          </a:prstGeom>
          <a:ln>
            <a:solidFill>
              <a:srgbClr val="FF7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kstniOkvir 21"/>
          <p:cNvSpPr txBox="1"/>
          <p:nvPr/>
        </p:nvSpPr>
        <p:spPr>
          <a:xfrm>
            <a:off x="7019750" y="4396748"/>
            <a:ext cx="2231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600" dirty="0" err="1" smtClean="0">
                <a:solidFill>
                  <a:srgbClr val="FF7F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Qauntum</a:t>
            </a:r>
            <a:r>
              <a:rPr lang="hr-HR" sz="1600" dirty="0" smtClean="0">
                <a:solidFill>
                  <a:srgbClr val="FF7F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nonadiabatic </a:t>
            </a:r>
            <a:br>
              <a:rPr lang="hr-HR" sz="1600" dirty="0" smtClean="0">
                <a:solidFill>
                  <a:srgbClr val="FF7F0E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r-HR" sz="1600" dirty="0" err="1" smtClean="0">
                <a:solidFill>
                  <a:srgbClr val="FF7F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electronic</a:t>
            </a:r>
            <a:r>
              <a:rPr lang="hr-HR" sz="1600" dirty="0" smtClean="0">
                <a:solidFill>
                  <a:srgbClr val="FF7F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1600" dirty="0" err="1" smtClean="0">
                <a:solidFill>
                  <a:srgbClr val="FF7F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motion</a:t>
            </a:r>
            <a:endParaRPr lang="en-GB" sz="1600" dirty="0">
              <a:solidFill>
                <a:srgbClr val="FF7F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2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6" grpId="0" animBg="1"/>
      <p:bldP spid="18" grpId="0" animBg="1"/>
      <p:bldP spid="19" grpId="0"/>
      <p:bldP spid="20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/>
          <p:cNvSpPr>
            <a:spLocks noGrp="1"/>
          </p:cNvSpPr>
          <p:nvPr>
            <p:ph type="title"/>
          </p:nvPr>
        </p:nvSpPr>
        <p:spPr>
          <a:xfrm>
            <a:off x="673224" y="-18256"/>
            <a:ext cx="8003232" cy="1143000"/>
          </a:xfrm>
        </p:spPr>
        <p:txBody>
          <a:bodyPr/>
          <a:lstStyle/>
          <a:p>
            <a:pPr algn="ctr"/>
            <a:r>
              <a:rPr lang="hr-HR" sz="3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Trajectory</a:t>
            </a:r>
            <a:r>
              <a:rPr lang="hr-HR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3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Surface</a:t>
            </a:r>
            <a:r>
              <a:rPr lang="hr-HR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3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Hopping</a:t>
            </a:r>
            <a:r>
              <a:rPr lang="hr-HR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Dynamics</a:t>
            </a:r>
            <a:endParaRPr lang="en-GB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6"/>
          <a:stretch/>
        </p:blipFill>
        <p:spPr>
          <a:xfrm>
            <a:off x="1774899" y="7320229"/>
            <a:ext cx="3468326" cy="360262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6"/>
          <a:stretch/>
        </p:blipFill>
        <p:spPr>
          <a:xfrm>
            <a:off x="5675674" y="7320229"/>
            <a:ext cx="3468326" cy="360262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56" y="1244594"/>
            <a:ext cx="3657608" cy="548641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56" y="1244594"/>
            <a:ext cx="3657608" cy="548641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56" y="1244594"/>
            <a:ext cx="3657608" cy="548641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56" y="1244594"/>
            <a:ext cx="3657608" cy="54864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avokutnik 7"/>
              <p:cNvSpPr/>
              <p:nvPr/>
            </p:nvSpPr>
            <p:spPr>
              <a:xfrm>
                <a:off x="6120180" y="2907873"/>
                <a:ext cx="171393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FF7F0E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r>
                        <m:rPr>
                          <m:aln/>
                        </m:rPr>
                        <a:rPr lang="hr-HR" i="1">
                          <a:solidFill>
                            <a:srgbClr val="FF7F0E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solidFill>
                                <a:srgbClr val="FF7F0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hr-HR" b="0" i="1" smtClean="0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80</m:t>
                          </m:r>
                        </m:den>
                      </m:f>
                      <m:r>
                        <a:rPr lang="hr-HR" b="0" i="1" smtClean="0">
                          <a:solidFill>
                            <a:srgbClr val="FF7F0E"/>
                          </a:solidFill>
                          <a:latin typeface="Cambria Math"/>
                        </a:rPr>
                        <m:t>=25%</m:t>
                      </m:r>
                    </m:oMath>
                  </m:oMathPara>
                </a14:m>
                <a:endParaRPr lang="hr-HR" dirty="0">
                  <a:solidFill>
                    <a:srgbClr val="FF7F0E"/>
                  </a:solidFill>
                </a:endParaRPr>
              </a:p>
            </p:txBody>
          </p:sp>
        </mc:Choice>
        <mc:Fallback xmlns="">
          <p:sp>
            <p:nvSpPr>
              <p:cNvPr id="8" name="Pravokutni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180" y="2907873"/>
                <a:ext cx="1713931" cy="6127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ravokutnik 15"/>
              <p:cNvSpPr/>
              <p:nvPr/>
            </p:nvSpPr>
            <p:spPr>
              <a:xfrm>
                <a:off x="6053124" y="2054433"/>
                <a:ext cx="171393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r>
                        <m:rPr>
                          <m:aln/>
                        </m:rPr>
                        <a:rPr lang="hr-HR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60</m:t>
                          </m:r>
                        </m:num>
                        <m:den>
                          <m:r>
                            <a:rPr lang="hr-HR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80</m:t>
                          </m:r>
                        </m:den>
                      </m:f>
                      <m:r>
                        <a:rPr lang="hr-H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=75%</m:t>
                      </m:r>
                    </m:oMath>
                  </m:oMathPara>
                </a14:m>
                <a:endParaRPr lang="hr-H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Pravokutni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124" y="2054433"/>
                <a:ext cx="1713931" cy="6127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ravokutnik 16"/>
              <p:cNvSpPr/>
              <p:nvPr/>
            </p:nvSpPr>
            <p:spPr>
              <a:xfrm>
                <a:off x="1020876" y="1594101"/>
                <a:ext cx="184217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r>
                        <m:rPr>
                          <m:aln/>
                        </m:rPr>
                        <a:rPr lang="hr-HR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80</m:t>
                          </m:r>
                        </m:num>
                        <m:den>
                          <m:r>
                            <a:rPr lang="hr-HR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80</m:t>
                          </m:r>
                        </m:den>
                      </m:f>
                      <m:r>
                        <a:rPr lang="hr-HR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=100%</m:t>
                      </m:r>
                    </m:oMath>
                  </m:oMathPara>
                </a14:m>
                <a:endParaRPr lang="hr-H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Pravokutni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76" y="1594101"/>
                <a:ext cx="1842171" cy="6127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ravokutnik 17"/>
              <p:cNvSpPr/>
              <p:nvPr/>
            </p:nvSpPr>
            <p:spPr>
              <a:xfrm>
                <a:off x="1020876" y="2206833"/>
                <a:ext cx="158569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FF7F0E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r>
                        <m:rPr>
                          <m:aln/>
                        </m:rPr>
                        <a:rPr lang="hr-HR" i="1">
                          <a:solidFill>
                            <a:srgbClr val="FF7F0E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solidFill>
                                <a:srgbClr val="FF7F0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hr-HR" b="0" i="1" smtClean="0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80</m:t>
                          </m:r>
                        </m:den>
                      </m:f>
                      <m:r>
                        <a:rPr lang="hr-HR" b="0" i="1" smtClean="0">
                          <a:solidFill>
                            <a:srgbClr val="FF7F0E"/>
                          </a:solidFill>
                          <a:latin typeface="Cambria Math"/>
                        </a:rPr>
                        <m:t>=0%</m:t>
                      </m:r>
                    </m:oMath>
                  </m:oMathPara>
                </a14:m>
                <a:endParaRPr lang="hr-HR" dirty="0">
                  <a:solidFill>
                    <a:srgbClr val="FF7F0E"/>
                  </a:solidFill>
                </a:endParaRPr>
              </a:p>
            </p:txBody>
          </p:sp>
        </mc:Choice>
        <mc:Fallback xmlns="">
          <p:sp>
            <p:nvSpPr>
              <p:cNvPr id="18" name="Pravokutni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76" y="2206833"/>
                <a:ext cx="1585690" cy="6127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47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trelica gore 30"/>
          <p:cNvSpPr>
            <a:spLocks noChangeAspect="1"/>
          </p:cNvSpPr>
          <p:nvPr/>
        </p:nvSpPr>
        <p:spPr>
          <a:xfrm>
            <a:off x="2389006" y="1989726"/>
            <a:ext cx="449930" cy="3989010"/>
          </a:xfrm>
          <a:prstGeom prst="upArrow">
            <a:avLst>
              <a:gd name="adj1" fmla="val 27437"/>
              <a:gd name="adj2" fmla="val 87948"/>
            </a:avLst>
          </a:prstGeom>
          <a:gradFill flip="none" rotWithShape="1">
            <a:gsLst>
              <a:gs pos="0">
                <a:srgbClr val="2CA02C">
                  <a:tint val="66000"/>
                  <a:satMod val="160000"/>
                </a:srgbClr>
              </a:gs>
              <a:gs pos="50000">
                <a:srgbClr val="2CA02C">
                  <a:tint val="44500"/>
                  <a:satMod val="160000"/>
                </a:srgbClr>
              </a:gs>
              <a:gs pos="100000">
                <a:srgbClr val="2CA02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0" name="Slika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2470" y="4157264"/>
            <a:ext cx="2995059" cy="331731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3224" y="-18256"/>
            <a:ext cx="8003232" cy="1143000"/>
          </a:xfrm>
        </p:spPr>
        <p:txBody>
          <a:bodyPr/>
          <a:lstStyle/>
          <a:p>
            <a:pPr algn="ctr"/>
            <a:r>
              <a:rPr lang="hr-HR" sz="3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Pyrazine</a:t>
            </a:r>
            <a:r>
              <a:rPr lang="hr-HR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3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photodynamics</a:t>
            </a:r>
            <a:endParaRPr lang="en-GB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Prostoručno 19"/>
          <p:cNvSpPr>
            <a:spLocks noChangeAspect="1"/>
          </p:cNvSpPr>
          <p:nvPr/>
        </p:nvSpPr>
        <p:spPr>
          <a:xfrm>
            <a:off x="541155" y="4148269"/>
            <a:ext cx="4029981" cy="1830467"/>
          </a:xfrm>
          <a:custGeom>
            <a:avLst/>
            <a:gdLst>
              <a:gd name="connsiteX0" fmla="*/ 0 w 3575304"/>
              <a:gd name="connsiteY0" fmla="*/ 0 h 1623946"/>
              <a:gd name="connsiteX1" fmla="*/ 1106424 w 3575304"/>
              <a:gd name="connsiteY1" fmla="*/ 1399032 h 1623946"/>
              <a:gd name="connsiteX2" fmla="*/ 2359152 w 3575304"/>
              <a:gd name="connsiteY2" fmla="*/ 1481328 h 1623946"/>
              <a:gd name="connsiteX3" fmla="*/ 3575304 w 3575304"/>
              <a:gd name="connsiteY3" fmla="*/ 9144 h 162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5304" h="1623946">
                <a:moveTo>
                  <a:pt x="0" y="0"/>
                </a:moveTo>
                <a:cubicBezTo>
                  <a:pt x="356616" y="576072"/>
                  <a:pt x="713232" y="1152144"/>
                  <a:pt x="1106424" y="1399032"/>
                </a:cubicBezTo>
                <a:cubicBezTo>
                  <a:pt x="1499616" y="1645920"/>
                  <a:pt x="1947672" y="1712976"/>
                  <a:pt x="2359152" y="1481328"/>
                </a:cubicBezTo>
                <a:cubicBezTo>
                  <a:pt x="2770632" y="1249680"/>
                  <a:pt x="3172968" y="629412"/>
                  <a:pt x="3575304" y="9144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Prostoručno 20"/>
          <p:cNvSpPr>
            <a:spLocks noChangeAspect="1"/>
          </p:cNvSpPr>
          <p:nvPr/>
        </p:nvSpPr>
        <p:spPr>
          <a:xfrm>
            <a:off x="1329819" y="2485846"/>
            <a:ext cx="3133287" cy="1195629"/>
          </a:xfrm>
          <a:custGeom>
            <a:avLst/>
            <a:gdLst>
              <a:gd name="connsiteX0" fmla="*/ 0 w 2779776"/>
              <a:gd name="connsiteY0" fmla="*/ 0 h 1060733"/>
              <a:gd name="connsiteX1" fmla="*/ 1161288 w 2779776"/>
              <a:gd name="connsiteY1" fmla="*/ 1060704 h 1060733"/>
              <a:gd name="connsiteX2" fmla="*/ 2779776 w 2779776"/>
              <a:gd name="connsiteY2" fmla="*/ 27432 h 106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9776" h="1060733">
                <a:moveTo>
                  <a:pt x="0" y="0"/>
                </a:moveTo>
                <a:cubicBezTo>
                  <a:pt x="348996" y="528066"/>
                  <a:pt x="697992" y="1056132"/>
                  <a:pt x="1161288" y="1060704"/>
                </a:cubicBezTo>
                <a:cubicBezTo>
                  <a:pt x="1624584" y="1065276"/>
                  <a:pt x="2202180" y="546354"/>
                  <a:pt x="2779776" y="27432"/>
                </a:cubicBezTo>
              </a:path>
            </a:pathLst>
          </a:custGeom>
          <a:noFill/>
          <a:ln w="38100">
            <a:solidFill>
              <a:srgbClr val="1F77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Prostoručno 21"/>
          <p:cNvSpPr>
            <a:spLocks noChangeAspect="1"/>
          </p:cNvSpPr>
          <p:nvPr/>
        </p:nvSpPr>
        <p:spPr>
          <a:xfrm>
            <a:off x="915330" y="1939077"/>
            <a:ext cx="3122980" cy="1511123"/>
          </a:xfrm>
          <a:custGeom>
            <a:avLst/>
            <a:gdLst>
              <a:gd name="connsiteX0" fmla="*/ 0 w 2770632"/>
              <a:gd name="connsiteY0" fmla="*/ 1014984 h 1340631"/>
              <a:gd name="connsiteX1" fmla="*/ 704088 w 2770632"/>
              <a:gd name="connsiteY1" fmla="*/ 1280160 h 1340631"/>
              <a:gd name="connsiteX2" fmla="*/ 2770632 w 2770632"/>
              <a:gd name="connsiteY2" fmla="*/ 0 h 13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632" h="1340631">
                <a:moveTo>
                  <a:pt x="0" y="1014984"/>
                </a:moveTo>
                <a:cubicBezTo>
                  <a:pt x="121158" y="1232154"/>
                  <a:pt x="242316" y="1449324"/>
                  <a:pt x="704088" y="1280160"/>
                </a:cubicBezTo>
                <a:cubicBezTo>
                  <a:pt x="1165860" y="1110996"/>
                  <a:pt x="1968246" y="555498"/>
                  <a:pt x="2770632" y="0"/>
                </a:cubicBezTo>
              </a:path>
            </a:pathLst>
          </a:custGeom>
          <a:noFill/>
          <a:ln w="38100">
            <a:solidFill>
              <a:srgbClr val="FF7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Prostoručno 22"/>
          <p:cNvSpPr>
            <a:spLocks noChangeAspect="1"/>
          </p:cNvSpPr>
          <p:nvPr/>
        </p:nvSpPr>
        <p:spPr>
          <a:xfrm>
            <a:off x="2090535" y="1333186"/>
            <a:ext cx="2885921" cy="2035068"/>
          </a:xfrm>
          <a:custGeom>
            <a:avLst/>
            <a:gdLst>
              <a:gd name="connsiteX0" fmla="*/ 0 w 2560320"/>
              <a:gd name="connsiteY0" fmla="*/ 0 h 1805464"/>
              <a:gd name="connsiteX1" fmla="*/ 1499616 w 2560320"/>
              <a:gd name="connsiteY1" fmla="*/ 1591056 h 1805464"/>
              <a:gd name="connsiteX2" fmla="*/ 2560320 w 2560320"/>
              <a:gd name="connsiteY2" fmla="*/ 1746504 h 180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0320" h="1805464">
                <a:moveTo>
                  <a:pt x="0" y="0"/>
                </a:moveTo>
                <a:cubicBezTo>
                  <a:pt x="536448" y="649986"/>
                  <a:pt x="1072896" y="1299972"/>
                  <a:pt x="1499616" y="1591056"/>
                </a:cubicBezTo>
                <a:cubicBezTo>
                  <a:pt x="1926336" y="1882140"/>
                  <a:pt x="2243328" y="1814322"/>
                  <a:pt x="2560320" y="1746504"/>
                </a:cubicBezTo>
              </a:path>
            </a:pathLst>
          </a:custGeom>
          <a:noFill/>
          <a:ln w="38100">
            <a:solidFill>
              <a:srgbClr val="2CA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niOkvir 23"/>
              <p:cNvSpPr txBox="1"/>
              <p:nvPr/>
            </p:nvSpPr>
            <p:spPr>
              <a:xfrm>
                <a:off x="915330" y="1171044"/>
                <a:ext cx="13044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2CA02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b="0" i="0" smtClean="0">
                              <a:solidFill>
                                <a:srgbClr val="2CA02C"/>
                              </a:solidFill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hr-HR" b="0" i="0" smtClean="0">
                              <a:solidFill>
                                <a:srgbClr val="2CA02C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hr-HR" b="0" i="0" smtClean="0">
                              <a:solidFill>
                                <a:srgbClr val="2CA02C"/>
                              </a:solidFill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hr-HR" b="0" i="1" smtClean="0">
                          <a:solidFill>
                            <a:srgbClr val="2CA02C"/>
                          </a:solidFill>
                          <a:latin typeface="Cambria Math"/>
                        </a:rPr>
                        <m:t>(</m:t>
                      </m:r>
                      <m:r>
                        <a:rPr lang="hr-HR" b="0" i="1" smtClean="0">
                          <a:solidFill>
                            <a:srgbClr val="2CA02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hr-HR" b="0" i="1" smtClean="0">
                              <a:solidFill>
                                <a:srgbClr val="2CA02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solidFill>
                                <a:srgbClr val="2CA02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hr-HR" b="0" i="1" smtClean="0">
                              <a:solidFill>
                                <a:srgbClr val="2CA02C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hr-HR" b="0" i="1" smtClean="0">
                          <a:solidFill>
                            <a:srgbClr val="2CA02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2CA02C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kstniOkvir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30" y="1171044"/>
                <a:ext cx="130446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niOkvir 25"/>
              <p:cNvSpPr txBox="1"/>
              <p:nvPr/>
            </p:nvSpPr>
            <p:spPr>
              <a:xfrm>
                <a:off x="95213" y="2054389"/>
                <a:ext cx="22034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1F77B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b="0" i="0" smtClean="0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hr-HR" b="0" i="0" smtClean="0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hr-HR" b="0" i="0" smtClean="0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hr-HR" b="0" i="1" smtClean="0">
                          <a:solidFill>
                            <a:srgbClr val="1F77B4"/>
                          </a:solidFill>
                          <a:latin typeface="Cambria Math"/>
                        </a:rPr>
                        <m:t>(</m:t>
                      </m:r>
                      <m:r>
                        <a:rPr lang="hr-HR" b="0" i="1" smtClean="0">
                          <a:solidFill>
                            <a:srgbClr val="1F77B4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sSup>
                        <m:sSupPr>
                          <m:ctrlPr>
                            <a:rPr lang="hr-HR" b="0" i="1" smtClean="0">
                              <a:solidFill>
                                <a:srgbClr val="1F77B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solidFill>
                                <a:srgbClr val="1F77B4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hr-HR" b="0" i="1" smtClean="0">
                              <a:solidFill>
                                <a:srgbClr val="1F77B4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hr-HR" b="0" i="1" smtClean="0">
                          <a:solidFill>
                            <a:srgbClr val="1F77B4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1F77B4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kstniOkvir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3" y="2054389"/>
                <a:ext cx="220340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niOkvir 26"/>
              <p:cNvSpPr txBox="1"/>
              <p:nvPr/>
            </p:nvSpPr>
            <p:spPr>
              <a:xfrm>
                <a:off x="-299330" y="2694242"/>
                <a:ext cx="2026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FF7F0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b="0" i="0" smtClean="0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r-HR" b="0" i="0" smtClean="0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hr-HR" b="0" i="1" smtClean="0">
                          <a:solidFill>
                            <a:srgbClr val="FF7F0E"/>
                          </a:solidFill>
                          <a:latin typeface="Cambria Math"/>
                        </a:rPr>
                        <m:t>(</m:t>
                      </m:r>
                      <m:r>
                        <a:rPr lang="hr-HR" b="0" i="1" smtClean="0">
                          <a:solidFill>
                            <a:srgbClr val="FF7F0E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sSup>
                        <m:sSupPr>
                          <m:ctrlPr>
                            <a:rPr lang="hr-HR" b="0" i="1" smtClean="0">
                              <a:solidFill>
                                <a:srgbClr val="FF7F0E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solidFill>
                                <a:srgbClr val="FF7F0E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hr-HR" b="0" i="1" smtClean="0">
                              <a:solidFill>
                                <a:srgbClr val="FF7F0E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hr-HR" b="0" i="1" smtClean="0">
                          <a:solidFill>
                            <a:srgbClr val="FF7F0E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FF7F0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kstniOkvir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9330" y="2694242"/>
                <a:ext cx="202669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Slika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97" y="1684825"/>
            <a:ext cx="994628" cy="306039"/>
          </a:xfrm>
          <a:prstGeom prst="rect">
            <a:avLst/>
          </a:prstGeom>
        </p:spPr>
      </p:pic>
      <p:pic>
        <p:nvPicPr>
          <p:cNvPr id="29" name="Slika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53" y="2930640"/>
            <a:ext cx="994628" cy="226264"/>
          </a:xfrm>
          <a:prstGeom prst="rect">
            <a:avLst/>
          </a:prstGeom>
        </p:spPr>
      </p:pic>
      <p:pic>
        <p:nvPicPr>
          <p:cNvPr id="30" name="Slika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57" y="5650358"/>
            <a:ext cx="994628" cy="306039"/>
          </a:xfrm>
          <a:prstGeom prst="rect">
            <a:avLst/>
          </a:prstGeom>
        </p:spPr>
      </p:pic>
      <p:cxnSp>
        <p:nvCxnSpPr>
          <p:cNvPr id="32" name="Ravni poveznik sa strelicom 31"/>
          <p:cNvCxnSpPr>
            <a:cxnSpLocks noChangeAspect="1"/>
          </p:cNvCxnSpPr>
          <p:nvPr/>
        </p:nvCxnSpPr>
        <p:spPr>
          <a:xfrm>
            <a:off x="2710520" y="1904352"/>
            <a:ext cx="302434" cy="32335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7" descr="pyrazine - Wikida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69" y="4728178"/>
            <a:ext cx="821577" cy="108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Slika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60" y="3417356"/>
            <a:ext cx="994628" cy="218223"/>
          </a:xfrm>
          <a:prstGeom prst="rect">
            <a:avLst/>
          </a:prstGeom>
        </p:spPr>
      </p:pic>
      <p:cxnSp>
        <p:nvCxnSpPr>
          <p:cNvPr id="44" name="Ravni poveznik sa strelicom 43"/>
          <p:cNvCxnSpPr>
            <a:cxnSpLocks noChangeAspect="1"/>
          </p:cNvCxnSpPr>
          <p:nvPr/>
        </p:nvCxnSpPr>
        <p:spPr>
          <a:xfrm flipH="1">
            <a:off x="3121064" y="3195439"/>
            <a:ext cx="346301" cy="22191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niOkvir 48"/>
          <p:cNvSpPr txBox="1"/>
          <p:nvPr/>
        </p:nvSpPr>
        <p:spPr>
          <a:xfrm>
            <a:off x="1629028" y="6315080"/>
            <a:ext cx="51457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T. Piteša et al, </a:t>
            </a:r>
            <a:r>
              <a:rPr lang="hr-HR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J. </a:t>
            </a:r>
            <a:r>
              <a:rPr lang="hr-HR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Chem</a:t>
            </a:r>
            <a:r>
              <a:rPr lang="hr-HR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hr-HR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Theor</a:t>
            </a:r>
            <a:r>
              <a:rPr lang="hr-HR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hr-HR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Comput</a:t>
            </a:r>
            <a:r>
              <a:rPr lang="hr-HR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hr-HR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1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  <a:r>
              <a:rPr lang="hr-HR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 (2021) 5098-5109.</a:t>
            </a:r>
            <a:endParaRPr lang="en-GB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" name="Slika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39" y="2225044"/>
            <a:ext cx="994628" cy="306039"/>
          </a:xfrm>
          <a:prstGeom prst="rect">
            <a:avLst/>
          </a:prstGeom>
        </p:spPr>
      </p:pic>
      <p:cxnSp>
        <p:nvCxnSpPr>
          <p:cNvPr id="53" name="Ravni poveznik sa strelicom 52"/>
          <p:cNvCxnSpPr>
            <a:cxnSpLocks noChangeAspect="1"/>
          </p:cNvCxnSpPr>
          <p:nvPr/>
        </p:nvCxnSpPr>
        <p:spPr>
          <a:xfrm>
            <a:off x="3284665" y="2531083"/>
            <a:ext cx="302434" cy="32335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ni poveznik sa strelicom 53"/>
          <p:cNvCxnSpPr>
            <a:cxnSpLocks noChangeAspect="1"/>
          </p:cNvCxnSpPr>
          <p:nvPr/>
        </p:nvCxnSpPr>
        <p:spPr>
          <a:xfrm flipH="1">
            <a:off x="2567440" y="2581801"/>
            <a:ext cx="346301" cy="22191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Slika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06" y="2930640"/>
            <a:ext cx="994628" cy="153020"/>
          </a:xfrm>
          <a:prstGeom prst="rect">
            <a:avLst/>
          </a:prstGeom>
        </p:spPr>
      </p:pic>
      <p:cxnSp>
        <p:nvCxnSpPr>
          <p:cNvPr id="60" name="Ravni poveznik sa strelicom 59"/>
          <p:cNvCxnSpPr/>
          <p:nvPr/>
        </p:nvCxnSpPr>
        <p:spPr>
          <a:xfrm flipH="1" flipV="1">
            <a:off x="2072491" y="3281846"/>
            <a:ext cx="333336" cy="17281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Slika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64" y="3188022"/>
            <a:ext cx="994628" cy="218223"/>
          </a:xfrm>
          <a:prstGeom prst="rect">
            <a:avLst/>
          </a:prstGeom>
        </p:spPr>
      </p:pic>
      <p:cxnSp>
        <p:nvCxnSpPr>
          <p:cNvPr id="62" name="Ravni poveznik sa strelicom 61"/>
          <p:cNvCxnSpPr>
            <a:cxnSpLocks noChangeAspect="1"/>
          </p:cNvCxnSpPr>
          <p:nvPr/>
        </p:nvCxnSpPr>
        <p:spPr>
          <a:xfrm flipH="1">
            <a:off x="1669489" y="3116985"/>
            <a:ext cx="293393" cy="18801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Slika 6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59" r="19605" b="19577"/>
          <a:stretch/>
        </p:blipFill>
        <p:spPr>
          <a:xfrm>
            <a:off x="5261595" y="3677909"/>
            <a:ext cx="3431402" cy="1251747"/>
          </a:xfrm>
          <a:prstGeom prst="rect">
            <a:avLst/>
          </a:prstGeom>
        </p:spPr>
      </p:pic>
      <p:pic>
        <p:nvPicPr>
          <p:cNvPr id="67" name="Slika 6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63" r="19605"/>
          <a:stretch/>
        </p:blipFill>
        <p:spPr>
          <a:xfrm>
            <a:off x="5261595" y="5012453"/>
            <a:ext cx="3431402" cy="304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Pravokutnik 67"/>
              <p:cNvSpPr/>
              <p:nvPr/>
            </p:nvSpPr>
            <p:spPr>
              <a:xfrm>
                <a:off x="6603219" y="5164821"/>
                <a:ext cx="7481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/>
                        </a:rPr>
                        <m:t>𝑡</m:t>
                      </m:r>
                      <m:r>
                        <a:rPr lang="hr-HR" b="0" i="1" smtClean="0"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hr-HR" b="0" i="0" smtClean="0">
                          <a:latin typeface="Cambria Math"/>
                        </a:rPr>
                        <m:t>fs</m:t>
                      </m:r>
                      <m:r>
                        <a:rPr lang="hr-H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8" name="Pravokutnik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219" y="5164821"/>
                <a:ext cx="74815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kstniOkvir 68"/>
              <p:cNvSpPr txBox="1"/>
              <p:nvPr/>
            </p:nvSpPr>
            <p:spPr>
              <a:xfrm>
                <a:off x="8643155" y="3814686"/>
                <a:ext cx="4240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hr-HR" sz="1600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69" name="TekstniOkvir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155" y="3814686"/>
                <a:ext cx="424090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kstniOkvir 69"/>
              <p:cNvSpPr txBox="1"/>
              <p:nvPr/>
            </p:nvSpPr>
            <p:spPr>
              <a:xfrm>
                <a:off x="8651113" y="4061488"/>
                <a:ext cx="4288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B200B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rgbClr val="B200B2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hr-HR" sz="1600" b="0" i="1" smtClean="0">
                              <a:solidFill>
                                <a:srgbClr val="B200B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70" name="TekstniOkvir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113" y="4061488"/>
                <a:ext cx="428835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kstniOkvir 70"/>
              <p:cNvSpPr txBox="1"/>
              <p:nvPr/>
            </p:nvSpPr>
            <p:spPr>
              <a:xfrm>
                <a:off x="8643155" y="4328034"/>
                <a:ext cx="4288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4C004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rgbClr val="4C004C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hr-HR" sz="1600" b="0" i="1" smtClean="0">
                              <a:solidFill>
                                <a:srgbClr val="4C004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6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71" name="TekstniOkvir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155" y="4328034"/>
                <a:ext cx="428835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Pravokutnik 71"/>
              <p:cNvSpPr/>
              <p:nvPr/>
            </p:nvSpPr>
            <p:spPr>
              <a:xfrm>
                <a:off x="5019430" y="4119116"/>
                <a:ext cx="3930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Π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Pravokutnik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430" y="4119116"/>
                <a:ext cx="39305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Ravni poveznik 75"/>
          <p:cNvCxnSpPr/>
          <p:nvPr/>
        </p:nvCxnSpPr>
        <p:spPr>
          <a:xfrm>
            <a:off x="3868776" y="5848506"/>
            <a:ext cx="4241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vni poveznik 76"/>
          <p:cNvCxnSpPr/>
          <p:nvPr/>
        </p:nvCxnSpPr>
        <p:spPr>
          <a:xfrm>
            <a:off x="3868776" y="6007342"/>
            <a:ext cx="4241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ipsa 77"/>
          <p:cNvSpPr>
            <a:spLocks noChangeAspect="1"/>
          </p:cNvSpPr>
          <p:nvPr/>
        </p:nvSpPr>
        <p:spPr>
          <a:xfrm>
            <a:off x="3939901" y="596162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Elipsa 78"/>
          <p:cNvSpPr>
            <a:spLocks noChangeAspect="1"/>
          </p:cNvSpPr>
          <p:nvPr/>
        </p:nvSpPr>
        <p:spPr>
          <a:xfrm>
            <a:off x="4126869" y="596162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Elipsa 80"/>
          <p:cNvSpPr>
            <a:spLocks noChangeAspect="1"/>
          </p:cNvSpPr>
          <p:nvPr/>
        </p:nvSpPr>
        <p:spPr>
          <a:xfrm>
            <a:off x="3940179" y="580278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Elipsa 81"/>
          <p:cNvSpPr>
            <a:spLocks noChangeAspect="1"/>
          </p:cNvSpPr>
          <p:nvPr/>
        </p:nvSpPr>
        <p:spPr>
          <a:xfrm>
            <a:off x="4127147" y="580278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kstniOkvir 82"/>
          <p:cNvSpPr txBox="1"/>
          <p:nvPr/>
        </p:nvSpPr>
        <p:spPr>
          <a:xfrm>
            <a:off x="4333937" y="5718773"/>
            <a:ext cx="530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6a</a:t>
            </a:r>
            <a:r>
              <a:rPr lang="hr-HR" sz="1000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hr-H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r-HR" sz="1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hr-H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GB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TekstniOkvir 83"/>
          <p:cNvSpPr txBox="1"/>
          <p:nvPr/>
        </p:nvSpPr>
        <p:spPr>
          <a:xfrm>
            <a:off x="4285677" y="5879951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1b</a:t>
            </a:r>
            <a:r>
              <a:rPr lang="hr-HR" sz="1000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1g</a:t>
            </a:r>
            <a:r>
              <a:rPr lang="hr-H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l-GR" sz="1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π</a:t>
            </a:r>
            <a:r>
              <a:rPr lang="hr-H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GB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5" name="Ravni poveznik 84"/>
          <p:cNvCxnSpPr/>
          <p:nvPr/>
        </p:nvCxnSpPr>
        <p:spPr>
          <a:xfrm>
            <a:off x="3868776" y="5367816"/>
            <a:ext cx="4241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vni poveznik 85"/>
          <p:cNvCxnSpPr/>
          <p:nvPr/>
        </p:nvCxnSpPr>
        <p:spPr>
          <a:xfrm>
            <a:off x="3868776" y="5526652"/>
            <a:ext cx="4241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kstniOkvir 90"/>
          <p:cNvSpPr txBox="1"/>
          <p:nvPr/>
        </p:nvSpPr>
        <p:spPr>
          <a:xfrm>
            <a:off x="4242497" y="5395921"/>
            <a:ext cx="647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2b</a:t>
            </a:r>
            <a:r>
              <a:rPr lang="hr-HR" sz="1000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3u</a:t>
            </a:r>
            <a:r>
              <a:rPr lang="hr-H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l-GR" sz="1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π</a:t>
            </a:r>
            <a:r>
              <a:rPr lang="hr-HR" sz="1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hr-H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GB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2" name="TekstniOkvir 91"/>
          <p:cNvSpPr txBox="1"/>
          <p:nvPr/>
        </p:nvSpPr>
        <p:spPr>
          <a:xfrm>
            <a:off x="4300586" y="5229465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1a</a:t>
            </a:r>
            <a:r>
              <a:rPr lang="hr-HR" sz="1000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hr-H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l-GR" sz="1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π</a:t>
            </a:r>
            <a:r>
              <a:rPr lang="hr-HR" sz="1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hr-H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GB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3" name="Ravni poveznik 92"/>
          <p:cNvCxnSpPr/>
          <p:nvPr/>
        </p:nvCxnSpPr>
        <p:spPr>
          <a:xfrm>
            <a:off x="4948027" y="3473478"/>
            <a:ext cx="424190" cy="0"/>
          </a:xfrm>
          <a:prstGeom prst="line">
            <a:avLst/>
          </a:prstGeom>
          <a:ln w="19050">
            <a:solidFill>
              <a:srgbClr val="2CA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avni poveznik 93"/>
          <p:cNvCxnSpPr/>
          <p:nvPr/>
        </p:nvCxnSpPr>
        <p:spPr>
          <a:xfrm>
            <a:off x="4948027" y="3632314"/>
            <a:ext cx="424190" cy="0"/>
          </a:xfrm>
          <a:prstGeom prst="line">
            <a:avLst/>
          </a:prstGeom>
          <a:ln w="19050">
            <a:solidFill>
              <a:srgbClr val="2CA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Elipsa 94"/>
          <p:cNvSpPr>
            <a:spLocks noChangeAspect="1"/>
          </p:cNvSpPr>
          <p:nvPr/>
        </p:nvSpPr>
        <p:spPr>
          <a:xfrm>
            <a:off x="5019152" y="3586594"/>
            <a:ext cx="91440" cy="91440"/>
          </a:xfrm>
          <a:prstGeom prst="ellipse">
            <a:avLst/>
          </a:prstGeom>
          <a:solidFill>
            <a:srgbClr val="2CA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Elipsa 95"/>
          <p:cNvSpPr>
            <a:spLocks noChangeAspect="1"/>
          </p:cNvSpPr>
          <p:nvPr/>
        </p:nvSpPr>
        <p:spPr>
          <a:xfrm>
            <a:off x="5206120" y="3098914"/>
            <a:ext cx="91440" cy="91440"/>
          </a:xfrm>
          <a:prstGeom prst="ellipse">
            <a:avLst/>
          </a:prstGeom>
          <a:solidFill>
            <a:srgbClr val="2CA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Elipsa 96"/>
          <p:cNvSpPr>
            <a:spLocks noChangeAspect="1"/>
          </p:cNvSpPr>
          <p:nvPr/>
        </p:nvSpPr>
        <p:spPr>
          <a:xfrm>
            <a:off x="5019430" y="3427758"/>
            <a:ext cx="91440" cy="91440"/>
          </a:xfrm>
          <a:prstGeom prst="ellipse">
            <a:avLst/>
          </a:prstGeom>
          <a:solidFill>
            <a:srgbClr val="2CA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Elipsa 97"/>
          <p:cNvSpPr>
            <a:spLocks noChangeAspect="1"/>
          </p:cNvSpPr>
          <p:nvPr/>
        </p:nvSpPr>
        <p:spPr>
          <a:xfrm>
            <a:off x="5206398" y="3427758"/>
            <a:ext cx="91440" cy="91440"/>
          </a:xfrm>
          <a:prstGeom prst="ellipse">
            <a:avLst/>
          </a:prstGeom>
          <a:solidFill>
            <a:srgbClr val="2CA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1" name="Ravni poveznik 100"/>
          <p:cNvCxnSpPr/>
          <p:nvPr/>
        </p:nvCxnSpPr>
        <p:spPr>
          <a:xfrm>
            <a:off x="4948027" y="2992788"/>
            <a:ext cx="424190" cy="0"/>
          </a:xfrm>
          <a:prstGeom prst="line">
            <a:avLst/>
          </a:prstGeom>
          <a:ln w="19050">
            <a:solidFill>
              <a:srgbClr val="2CA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avni poveznik 101"/>
          <p:cNvCxnSpPr/>
          <p:nvPr/>
        </p:nvCxnSpPr>
        <p:spPr>
          <a:xfrm>
            <a:off x="4948027" y="3151624"/>
            <a:ext cx="424190" cy="0"/>
          </a:xfrm>
          <a:prstGeom prst="line">
            <a:avLst/>
          </a:prstGeom>
          <a:ln w="19050">
            <a:solidFill>
              <a:srgbClr val="2CA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avni poveznik 104"/>
          <p:cNvCxnSpPr/>
          <p:nvPr/>
        </p:nvCxnSpPr>
        <p:spPr>
          <a:xfrm>
            <a:off x="4523725" y="2427209"/>
            <a:ext cx="424190" cy="0"/>
          </a:xfrm>
          <a:prstGeom prst="line">
            <a:avLst/>
          </a:prstGeom>
          <a:ln w="19050">
            <a:solidFill>
              <a:srgbClr val="1F77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vni poveznik 105"/>
          <p:cNvCxnSpPr/>
          <p:nvPr/>
        </p:nvCxnSpPr>
        <p:spPr>
          <a:xfrm>
            <a:off x="4523725" y="2586045"/>
            <a:ext cx="424190" cy="0"/>
          </a:xfrm>
          <a:prstGeom prst="line">
            <a:avLst/>
          </a:prstGeom>
          <a:ln w="19050">
            <a:solidFill>
              <a:srgbClr val="1F77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Elipsa 106"/>
          <p:cNvSpPr>
            <a:spLocks noChangeAspect="1"/>
          </p:cNvSpPr>
          <p:nvPr/>
        </p:nvSpPr>
        <p:spPr>
          <a:xfrm>
            <a:off x="4594850" y="2540325"/>
            <a:ext cx="91440" cy="91440"/>
          </a:xfrm>
          <a:prstGeom prst="ellipse">
            <a:avLst/>
          </a:prstGeom>
          <a:solidFill>
            <a:srgbClr val="1F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Elipsa 107"/>
          <p:cNvSpPr>
            <a:spLocks noChangeAspect="1"/>
          </p:cNvSpPr>
          <p:nvPr/>
        </p:nvSpPr>
        <p:spPr>
          <a:xfrm>
            <a:off x="4781818" y="2540325"/>
            <a:ext cx="91440" cy="91440"/>
          </a:xfrm>
          <a:prstGeom prst="ellipse">
            <a:avLst/>
          </a:prstGeom>
          <a:solidFill>
            <a:srgbClr val="1F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Elipsa 108"/>
          <p:cNvSpPr>
            <a:spLocks noChangeAspect="1"/>
          </p:cNvSpPr>
          <p:nvPr/>
        </p:nvSpPr>
        <p:spPr>
          <a:xfrm>
            <a:off x="4595128" y="2381489"/>
            <a:ext cx="91440" cy="91440"/>
          </a:xfrm>
          <a:prstGeom prst="ellipse">
            <a:avLst/>
          </a:prstGeom>
          <a:solidFill>
            <a:srgbClr val="1F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Elipsa 109"/>
          <p:cNvSpPr>
            <a:spLocks noChangeAspect="1"/>
          </p:cNvSpPr>
          <p:nvPr/>
        </p:nvSpPr>
        <p:spPr>
          <a:xfrm>
            <a:off x="4782096" y="2060971"/>
            <a:ext cx="91440" cy="91440"/>
          </a:xfrm>
          <a:prstGeom prst="ellipse">
            <a:avLst/>
          </a:prstGeom>
          <a:solidFill>
            <a:srgbClr val="1F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3" name="Ravni poveznik 112"/>
          <p:cNvCxnSpPr/>
          <p:nvPr/>
        </p:nvCxnSpPr>
        <p:spPr>
          <a:xfrm>
            <a:off x="4523725" y="1946519"/>
            <a:ext cx="424190" cy="0"/>
          </a:xfrm>
          <a:prstGeom prst="line">
            <a:avLst/>
          </a:prstGeom>
          <a:ln w="19050">
            <a:solidFill>
              <a:srgbClr val="1F77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avni poveznik 113"/>
          <p:cNvCxnSpPr/>
          <p:nvPr/>
        </p:nvCxnSpPr>
        <p:spPr>
          <a:xfrm>
            <a:off x="4523725" y="2105355"/>
            <a:ext cx="424190" cy="0"/>
          </a:xfrm>
          <a:prstGeom prst="line">
            <a:avLst/>
          </a:prstGeom>
          <a:ln w="19050">
            <a:solidFill>
              <a:srgbClr val="1F77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avni poveznik 116"/>
          <p:cNvCxnSpPr/>
          <p:nvPr/>
        </p:nvCxnSpPr>
        <p:spPr>
          <a:xfrm>
            <a:off x="3449256" y="1552608"/>
            <a:ext cx="424190" cy="0"/>
          </a:xfrm>
          <a:prstGeom prst="line">
            <a:avLst/>
          </a:prstGeom>
          <a:ln w="19050">
            <a:solidFill>
              <a:srgbClr val="FF7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avni poveznik 117"/>
          <p:cNvCxnSpPr/>
          <p:nvPr/>
        </p:nvCxnSpPr>
        <p:spPr>
          <a:xfrm>
            <a:off x="3449256" y="1711444"/>
            <a:ext cx="424190" cy="0"/>
          </a:xfrm>
          <a:prstGeom prst="line">
            <a:avLst/>
          </a:prstGeom>
          <a:ln w="19050">
            <a:solidFill>
              <a:srgbClr val="FF7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Elipsa 118"/>
          <p:cNvSpPr>
            <a:spLocks noChangeAspect="1"/>
          </p:cNvSpPr>
          <p:nvPr/>
        </p:nvSpPr>
        <p:spPr>
          <a:xfrm>
            <a:off x="3520381" y="1665724"/>
            <a:ext cx="91440" cy="91440"/>
          </a:xfrm>
          <a:prstGeom prst="ellipse">
            <a:avLst/>
          </a:prstGeom>
          <a:solidFill>
            <a:srgbClr val="FF7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Elipsa 119"/>
          <p:cNvSpPr>
            <a:spLocks noChangeAspect="1"/>
          </p:cNvSpPr>
          <p:nvPr/>
        </p:nvSpPr>
        <p:spPr>
          <a:xfrm>
            <a:off x="3707349" y="1665724"/>
            <a:ext cx="91440" cy="91440"/>
          </a:xfrm>
          <a:prstGeom prst="ellipse">
            <a:avLst/>
          </a:prstGeom>
          <a:solidFill>
            <a:srgbClr val="FF7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Elipsa 120"/>
          <p:cNvSpPr>
            <a:spLocks noChangeAspect="1"/>
          </p:cNvSpPr>
          <p:nvPr/>
        </p:nvSpPr>
        <p:spPr>
          <a:xfrm>
            <a:off x="3520659" y="1506888"/>
            <a:ext cx="91440" cy="91440"/>
          </a:xfrm>
          <a:prstGeom prst="ellipse">
            <a:avLst/>
          </a:prstGeom>
          <a:solidFill>
            <a:srgbClr val="FF7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Elipsa 121"/>
          <p:cNvSpPr>
            <a:spLocks noChangeAspect="1"/>
          </p:cNvSpPr>
          <p:nvPr/>
        </p:nvSpPr>
        <p:spPr>
          <a:xfrm>
            <a:off x="3707627" y="1026111"/>
            <a:ext cx="91440" cy="91440"/>
          </a:xfrm>
          <a:prstGeom prst="ellipse">
            <a:avLst/>
          </a:prstGeom>
          <a:solidFill>
            <a:srgbClr val="FF7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5" name="Ravni poveznik 124"/>
          <p:cNvCxnSpPr/>
          <p:nvPr/>
        </p:nvCxnSpPr>
        <p:spPr>
          <a:xfrm>
            <a:off x="3449256" y="1071918"/>
            <a:ext cx="424190" cy="0"/>
          </a:xfrm>
          <a:prstGeom prst="line">
            <a:avLst/>
          </a:prstGeom>
          <a:ln w="19050">
            <a:solidFill>
              <a:srgbClr val="FF7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avni poveznik 125"/>
          <p:cNvCxnSpPr/>
          <p:nvPr/>
        </p:nvCxnSpPr>
        <p:spPr>
          <a:xfrm>
            <a:off x="3449256" y="1230754"/>
            <a:ext cx="424190" cy="0"/>
          </a:xfrm>
          <a:prstGeom prst="line">
            <a:avLst/>
          </a:prstGeom>
          <a:ln w="19050">
            <a:solidFill>
              <a:srgbClr val="FF7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80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/>
      <p:bldP spid="27" grpId="0"/>
      <p:bldP spid="68" grpId="0"/>
      <p:bldP spid="69" grpId="0"/>
      <p:bldP spid="70" grpId="0"/>
      <p:bldP spid="71" grpId="0"/>
      <p:bldP spid="72" grpId="0"/>
      <p:bldP spid="107" grpId="0" animBg="1"/>
      <p:bldP spid="108" grpId="0" animBg="1"/>
      <p:bldP spid="109" grpId="0" animBg="1"/>
      <p:bldP spid="110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trelica gore 30"/>
          <p:cNvSpPr>
            <a:spLocks noChangeAspect="1"/>
          </p:cNvSpPr>
          <p:nvPr/>
        </p:nvSpPr>
        <p:spPr>
          <a:xfrm>
            <a:off x="2389006" y="1989726"/>
            <a:ext cx="449930" cy="3989010"/>
          </a:xfrm>
          <a:prstGeom prst="upArrow">
            <a:avLst>
              <a:gd name="adj1" fmla="val 27437"/>
              <a:gd name="adj2" fmla="val 87948"/>
            </a:avLst>
          </a:prstGeom>
          <a:gradFill flip="none" rotWithShape="1">
            <a:gsLst>
              <a:gs pos="0">
                <a:srgbClr val="2CA02C">
                  <a:tint val="66000"/>
                  <a:satMod val="160000"/>
                </a:srgbClr>
              </a:gs>
              <a:gs pos="50000">
                <a:srgbClr val="2CA02C">
                  <a:tint val="44500"/>
                  <a:satMod val="160000"/>
                </a:srgbClr>
              </a:gs>
              <a:gs pos="100000">
                <a:srgbClr val="2CA02C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3224" y="-18256"/>
            <a:ext cx="8003232" cy="1143000"/>
          </a:xfrm>
        </p:spPr>
        <p:txBody>
          <a:bodyPr/>
          <a:lstStyle/>
          <a:p>
            <a:pPr algn="ctr"/>
            <a:r>
              <a:rPr lang="hr-HR" sz="3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Pyrazine</a:t>
            </a:r>
            <a:r>
              <a:rPr lang="hr-HR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3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photodynamics</a:t>
            </a:r>
            <a:endParaRPr lang="en-GB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Prostoručno 19"/>
          <p:cNvSpPr>
            <a:spLocks noChangeAspect="1"/>
          </p:cNvSpPr>
          <p:nvPr/>
        </p:nvSpPr>
        <p:spPr>
          <a:xfrm>
            <a:off x="541155" y="4148269"/>
            <a:ext cx="4029981" cy="1830467"/>
          </a:xfrm>
          <a:custGeom>
            <a:avLst/>
            <a:gdLst>
              <a:gd name="connsiteX0" fmla="*/ 0 w 3575304"/>
              <a:gd name="connsiteY0" fmla="*/ 0 h 1623946"/>
              <a:gd name="connsiteX1" fmla="*/ 1106424 w 3575304"/>
              <a:gd name="connsiteY1" fmla="*/ 1399032 h 1623946"/>
              <a:gd name="connsiteX2" fmla="*/ 2359152 w 3575304"/>
              <a:gd name="connsiteY2" fmla="*/ 1481328 h 1623946"/>
              <a:gd name="connsiteX3" fmla="*/ 3575304 w 3575304"/>
              <a:gd name="connsiteY3" fmla="*/ 9144 h 162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5304" h="1623946">
                <a:moveTo>
                  <a:pt x="0" y="0"/>
                </a:moveTo>
                <a:cubicBezTo>
                  <a:pt x="356616" y="576072"/>
                  <a:pt x="713232" y="1152144"/>
                  <a:pt x="1106424" y="1399032"/>
                </a:cubicBezTo>
                <a:cubicBezTo>
                  <a:pt x="1499616" y="1645920"/>
                  <a:pt x="1947672" y="1712976"/>
                  <a:pt x="2359152" y="1481328"/>
                </a:cubicBezTo>
                <a:cubicBezTo>
                  <a:pt x="2770632" y="1249680"/>
                  <a:pt x="3172968" y="629412"/>
                  <a:pt x="3575304" y="9144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Prostoručno 20"/>
          <p:cNvSpPr>
            <a:spLocks noChangeAspect="1"/>
          </p:cNvSpPr>
          <p:nvPr/>
        </p:nvSpPr>
        <p:spPr>
          <a:xfrm>
            <a:off x="1329819" y="2485846"/>
            <a:ext cx="3133287" cy="1195629"/>
          </a:xfrm>
          <a:custGeom>
            <a:avLst/>
            <a:gdLst>
              <a:gd name="connsiteX0" fmla="*/ 0 w 2779776"/>
              <a:gd name="connsiteY0" fmla="*/ 0 h 1060733"/>
              <a:gd name="connsiteX1" fmla="*/ 1161288 w 2779776"/>
              <a:gd name="connsiteY1" fmla="*/ 1060704 h 1060733"/>
              <a:gd name="connsiteX2" fmla="*/ 2779776 w 2779776"/>
              <a:gd name="connsiteY2" fmla="*/ 27432 h 106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9776" h="1060733">
                <a:moveTo>
                  <a:pt x="0" y="0"/>
                </a:moveTo>
                <a:cubicBezTo>
                  <a:pt x="348996" y="528066"/>
                  <a:pt x="697992" y="1056132"/>
                  <a:pt x="1161288" y="1060704"/>
                </a:cubicBezTo>
                <a:cubicBezTo>
                  <a:pt x="1624584" y="1065276"/>
                  <a:pt x="2202180" y="546354"/>
                  <a:pt x="2779776" y="27432"/>
                </a:cubicBezTo>
              </a:path>
            </a:pathLst>
          </a:custGeom>
          <a:noFill/>
          <a:ln w="38100">
            <a:solidFill>
              <a:srgbClr val="1F77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Prostoručno 21"/>
          <p:cNvSpPr>
            <a:spLocks noChangeAspect="1"/>
          </p:cNvSpPr>
          <p:nvPr/>
        </p:nvSpPr>
        <p:spPr>
          <a:xfrm>
            <a:off x="915330" y="1939077"/>
            <a:ext cx="3122980" cy="1511123"/>
          </a:xfrm>
          <a:custGeom>
            <a:avLst/>
            <a:gdLst>
              <a:gd name="connsiteX0" fmla="*/ 0 w 2770632"/>
              <a:gd name="connsiteY0" fmla="*/ 1014984 h 1340631"/>
              <a:gd name="connsiteX1" fmla="*/ 704088 w 2770632"/>
              <a:gd name="connsiteY1" fmla="*/ 1280160 h 1340631"/>
              <a:gd name="connsiteX2" fmla="*/ 2770632 w 2770632"/>
              <a:gd name="connsiteY2" fmla="*/ 0 h 13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632" h="1340631">
                <a:moveTo>
                  <a:pt x="0" y="1014984"/>
                </a:moveTo>
                <a:cubicBezTo>
                  <a:pt x="121158" y="1232154"/>
                  <a:pt x="242316" y="1449324"/>
                  <a:pt x="704088" y="1280160"/>
                </a:cubicBezTo>
                <a:cubicBezTo>
                  <a:pt x="1165860" y="1110996"/>
                  <a:pt x="1968246" y="555498"/>
                  <a:pt x="2770632" y="0"/>
                </a:cubicBezTo>
              </a:path>
            </a:pathLst>
          </a:custGeom>
          <a:noFill/>
          <a:ln w="38100">
            <a:solidFill>
              <a:srgbClr val="FF7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Prostoručno 22"/>
          <p:cNvSpPr>
            <a:spLocks noChangeAspect="1"/>
          </p:cNvSpPr>
          <p:nvPr/>
        </p:nvSpPr>
        <p:spPr>
          <a:xfrm>
            <a:off x="2090535" y="1333186"/>
            <a:ext cx="2885921" cy="2035068"/>
          </a:xfrm>
          <a:custGeom>
            <a:avLst/>
            <a:gdLst>
              <a:gd name="connsiteX0" fmla="*/ 0 w 2560320"/>
              <a:gd name="connsiteY0" fmla="*/ 0 h 1805464"/>
              <a:gd name="connsiteX1" fmla="*/ 1499616 w 2560320"/>
              <a:gd name="connsiteY1" fmla="*/ 1591056 h 1805464"/>
              <a:gd name="connsiteX2" fmla="*/ 2560320 w 2560320"/>
              <a:gd name="connsiteY2" fmla="*/ 1746504 h 180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0320" h="1805464">
                <a:moveTo>
                  <a:pt x="0" y="0"/>
                </a:moveTo>
                <a:cubicBezTo>
                  <a:pt x="536448" y="649986"/>
                  <a:pt x="1072896" y="1299972"/>
                  <a:pt x="1499616" y="1591056"/>
                </a:cubicBezTo>
                <a:cubicBezTo>
                  <a:pt x="1926336" y="1882140"/>
                  <a:pt x="2243328" y="1814322"/>
                  <a:pt x="2560320" y="1746504"/>
                </a:cubicBezTo>
              </a:path>
            </a:pathLst>
          </a:custGeom>
          <a:noFill/>
          <a:ln w="38100">
            <a:solidFill>
              <a:srgbClr val="2CA0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niOkvir 23"/>
              <p:cNvSpPr txBox="1"/>
              <p:nvPr/>
            </p:nvSpPr>
            <p:spPr>
              <a:xfrm>
                <a:off x="915330" y="1171044"/>
                <a:ext cx="13044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2CA02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b="0" i="0" smtClean="0">
                              <a:solidFill>
                                <a:srgbClr val="2CA02C"/>
                              </a:solidFill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hr-HR" b="0" i="0" smtClean="0">
                              <a:solidFill>
                                <a:srgbClr val="2CA02C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hr-HR" b="0" i="0" smtClean="0">
                              <a:solidFill>
                                <a:srgbClr val="2CA02C"/>
                              </a:solidFill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hr-HR" b="0" i="1" smtClean="0">
                          <a:solidFill>
                            <a:srgbClr val="2CA02C"/>
                          </a:solidFill>
                          <a:latin typeface="Cambria Math"/>
                        </a:rPr>
                        <m:t>(</m:t>
                      </m:r>
                      <m:r>
                        <a:rPr lang="hr-HR" b="0" i="1" smtClean="0">
                          <a:solidFill>
                            <a:srgbClr val="2CA02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hr-HR" b="0" i="1" smtClean="0">
                              <a:solidFill>
                                <a:srgbClr val="2CA02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solidFill>
                                <a:srgbClr val="2CA02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hr-HR" b="0" i="1" smtClean="0">
                              <a:solidFill>
                                <a:srgbClr val="2CA02C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hr-HR" b="0" i="1" smtClean="0">
                          <a:solidFill>
                            <a:srgbClr val="2CA02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2CA02C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kstniOkvir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30" y="1171044"/>
                <a:ext cx="130446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niOkvir 25"/>
              <p:cNvSpPr txBox="1"/>
              <p:nvPr/>
            </p:nvSpPr>
            <p:spPr>
              <a:xfrm>
                <a:off x="95213" y="2054389"/>
                <a:ext cx="22034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1F77B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b="0" i="0" smtClean="0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hr-HR" b="0" i="0" smtClean="0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hr-HR" b="0" i="0" smtClean="0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hr-HR" b="0" i="1" smtClean="0">
                          <a:solidFill>
                            <a:srgbClr val="1F77B4"/>
                          </a:solidFill>
                          <a:latin typeface="Cambria Math"/>
                        </a:rPr>
                        <m:t>(</m:t>
                      </m:r>
                      <m:r>
                        <a:rPr lang="hr-HR" b="0" i="1" smtClean="0">
                          <a:solidFill>
                            <a:srgbClr val="1F77B4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sSup>
                        <m:sSupPr>
                          <m:ctrlPr>
                            <a:rPr lang="hr-HR" b="0" i="1" smtClean="0">
                              <a:solidFill>
                                <a:srgbClr val="1F77B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solidFill>
                                <a:srgbClr val="1F77B4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hr-HR" b="0" i="1" smtClean="0">
                              <a:solidFill>
                                <a:srgbClr val="1F77B4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hr-HR" b="0" i="1" smtClean="0">
                          <a:solidFill>
                            <a:srgbClr val="1F77B4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1F77B4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kstniOkvir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3" y="2054389"/>
                <a:ext cx="220340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niOkvir 26"/>
              <p:cNvSpPr txBox="1"/>
              <p:nvPr/>
            </p:nvSpPr>
            <p:spPr>
              <a:xfrm>
                <a:off x="-299330" y="2694242"/>
                <a:ext cx="2026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FF7F0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b="0" i="0" smtClean="0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r-HR" b="0" i="0" smtClean="0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hr-HR" b="0" i="1" smtClean="0">
                          <a:solidFill>
                            <a:srgbClr val="FF7F0E"/>
                          </a:solidFill>
                          <a:latin typeface="Cambria Math"/>
                        </a:rPr>
                        <m:t>(</m:t>
                      </m:r>
                      <m:r>
                        <a:rPr lang="hr-HR" b="0" i="1" smtClean="0">
                          <a:solidFill>
                            <a:srgbClr val="FF7F0E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sSup>
                        <m:sSupPr>
                          <m:ctrlPr>
                            <a:rPr lang="hr-HR" b="0" i="1" smtClean="0">
                              <a:solidFill>
                                <a:srgbClr val="FF7F0E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solidFill>
                                <a:srgbClr val="FF7F0E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hr-HR" b="0" i="1" smtClean="0">
                              <a:solidFill>
                                <a:srgbClr val="FF7F0E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hr-HR" b="0" i="1" smtClean="0">
                          <a:solidFill>
                            <a:srgbClr val="FF7F0E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rgbClr val="FF7F0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kstniOkvir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9330" y="2694242"/>
                <a:ext cx="202669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Slika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57" y="5650358"/>
            <a:ext cx="994628" cy="306039"/>
          </a:xfrm>
          <a:prstGeom prst="rect">
            <a:avLst/>
          </a:prstGeom>
        </p:spPr>
      </p:pic>
      <p:pic>
        <p:nvPicPr>
          <p:cNvPr id="33" name="Picture 7" descr="pyrazine - Wikida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69" y="4728178"/>
            <a:ext cx="821577" cy="108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kstniOkvir 48"/>
          <p:cNvSpPr txBox="1"/>
          <p:nvPr/>
        </p:nvSpPr>
        <p:spPr>
          <a:xfrm>
            <a:off x="1629028" y="6315080"/>
            <a:ext cx="51457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T. Piteša et al, </a:t>
            </a:r>
            <a:r>
              <a:rPr lang="hr-HR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J. </a:t>
            </a:r>
            <a:r>
              <a:rPr lang="hr-HR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Chem</a:t>
            </a:r>
            <a:r>
              <a:rPr lang="hr-HR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hr-HR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Theor</a:t>
            </a:r>
            <a:r>
              <a:rPr lang="hr-HR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hr-HR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Comput</a:t>
            </a:r>
            <a:r>
              <a:rPr lang="hr-HR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hr-HR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1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  <a:r>
              <a:rPr lang="hr-HR" sz="1500" dirty="0" smtClean="0">
                <a:latin typeface="Cambria" panose="02040503050406030204" pitchFamily="18" charset="0"/>
                <a:ea typeface="Cambria" panose="02040503050406030204" pitchFamily="18" charset="0"/>
              </a:rPr>
              <a:t> (2021) 5098-5109.</a:t>
            </a:r>
            <a:endParaRPr lang="en-GB" sz="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6" name="Slika 6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59" r="19605" b="19577"/>
          <a:stretch/>
        </p:blipFill>
        <p:spPr>
          <a:xfrm>
            <a:off x="5261595" y="3677909"/>
            <a:ext cx="3431402" cy="1251747"/>
          </a:xfrm>
          <a:prstGeom prst="rect">
            <a:avLst/>
          </a:prstGeom>
        </p:spPr>
      </p:pic>
      <p:pic>
        <p:nvPicPr>
          <p:cNvPr id="67" name="Slika 6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63" r="19605"/>
          <a:stretch/>
        </p:blipFill>
        <p:spPr>
          <a:xfrm>
            <a:off x="5261595" y="5012453"/>
            <a:ext cx="3431402" cy="304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Pravokutnik 67"/>
              <p:cNvSpPr/>
              <p:nvPr/>
            </p:nvSpPr>
            <p:spPr>
              <a:xfrm>
                <a:off x="6603219" y="5164821"/>
                <a:ext cx="7481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/>
                        </a:rPr>
                        <m:t>𝑡</m:t>
                      </m:r>
                      <m:r>
                        <a:rPr lang="hr-HR" b="0" i="1" smtClean="0"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hr-HR" b="0" i="0" smtClean="0">
                          <a:latin typeface="Cambria Math"/>
                        </a:rPr>
                        <m:t>fs</m:t>
                      </m:r>
                      <m:r>
                        <a:rPr lang="hr-H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8" name="Pravokutnik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219" y="5164821"/>
                <a:ext cx="74815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kstniOkvir 68"/>
              <p:cNvSpPr txBox="1"/>
              <p:nvPr/>
            </p:nvSpPr>
            <p:spPr>
              <a:xfrm>
                <a:off x="8643155" y="3814686"/>
                <a:ext cx="4240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hr-HR" sz="1600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69" name="TekstniOkvir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155" y="3814686"/>
                <a:ext cx="424090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kstniOkvir 69"/>
              <p:cNvSpPr txBox="1"/>
              <p:nvPr/>
            </p:nvSpPr>
            <p:spPr>
              <a:xfrm>
                <a:off x="8651113" y="4061488"/>
                <a:ext cx="4288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B200B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rgbClr val="B200B2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hr-HR" sz="1600" b="0" i="1" smtClean="0">
                              <a:solidFill>
                                <a:srgbClr val="B200B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70" name="TekstniOkvir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1113" y="4061488"/>
                <a:ext cx="428835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kstniOkvir 70"/>
              <p:cNvSpPr txBox="1"/>
              <p:nvPr/>
            </p:nvSpPr>
            <p:spPr>
              <a:xfrm>
                <a:off x="8643155" y="4328034"/>
                <a:ext cx="4288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4C004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600" b="0" i="0" smtClean="0">
                              <a:solidFill>
                                <a:srgbClr val="4C004C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hr-HR" sz="1600" b="0" i="1" smtClean="0">
                              <a:solidFill>
                                <a:srgbClr val="4C004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6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71" name="TekstniOkvir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155" y="4328034"/>
                <a:ext cx="428835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Pravokutnik 71"/>
              <p:cNvSpPr/>
              <p:nvPr/>
            </p:nvSpPr>
            <p:spPr>
              <a:xfrm>
                <a:off x="5019430" y="4119116"/>
                <a:ext cx="3930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Π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Pravokutnik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430" y="4119116"/>
                <a:ext cx="39305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Ravni poveznik 75"/>
          <p:cNvCxnSpPr/>
          <p:nvPr/>
        </p:nvCxnSpPr>
        <p:spPr>
          <a:xfrm>
            <a:off x="3868776" y="5848506"/>
            <a:ext cx="4241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vni poveznik 76"/>
          <p:cNvCxnSpPr/>
          <p:nvPr/>
        </p:nvCxnSpPr>
        <p:spPr>
          <a:xfrm>
            <a:off x="3868776" y="6007342"/>
            <a:ext cx="4241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ipsa 77"/>
          <p:cNvSpPr>
            <a:spLocks noChangeAspect="1"/>
          </p:cNvSpPr>
          <p:nvPr/>
        </p:nvSpPr>
        <p:spPr>
          <a:xfrm>
            <a:off x="3939901" y="596162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Elipsa 78"/>
          <p:cNvSpPr>
            <a:spLocks noChangeAspect="1"/>
          </p:cNvSpPr>
          <p:nvPr/>
        </p:nvSpPr>
        <p:spPr>
          <a:xfrm>
            <a:off x="4126869" y="5961622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Elipsa 80"/>
          <p:cNvSpPr>
            <a:spLocks noChangeAspect="1"/>
          </p:cNvSpPr>
          <p:nvPr/>
        </p:nvSpPr>
        <p:spPr>
          <a:xfrm>
            <a:off x="3940179" y="580278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Elipsa 81"/>
          <p:cNvSpPr>
            <a:spLocks noChangeAspect="1"/>
          </p:cNvSpPr>
          <p:nvPr/>
        </p:nvSpPr>
        <p:spPr>
          <a:xfrm>
            <a:off x="4127147" y="5802786"/>
            <a:ext cx="91440" cy="914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kstniOkvir 82"/>
          <p:cNvSpPr txBox="1"/>
          <p:nvPr/>
        </p:nvSpPr>
        <p:spPr>
          <a:xfrm>
            <a:off x="4333937" y="5718773"/>
            <a:ext cx="530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6a</a:t>
            </a:r>
            <a:r>
              <a:rPr lang="hr-HR" sz="1000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hr-H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r-HR" sz="1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hr-H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GB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TekstniOkvir 83"/>
          <p:cNvSpPr txBox="1"/>
          <p:nvPr/>
        </p:nvSpPr>
        <p:spPr>
          <a:xfrm>
            <a:off x="4285677" y="5879951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1b</a:t>
            </a:r>
            <a:r>
              <a:rPr lang="hr-HR" sz="1000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1g</a:t>
            </a:r>
            <a:r>
              <a:rPr lang="hr-H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l-GR" sz="1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π</a:t>
            </a:r>
            <a:r>
              <a:rPr lang="hr-H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GB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5" name="Ravni poveznik 84"/>
          <p:cNvCxnSpPr/>
          <p:nvPr/>
        </p:nvCxnSpPr>
        <p:spPr>
          <a:xfrm>
            <a:off x="3868776" y="5367816"/>
            <a:ext cx="4241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vni poveznik 85"/>
          <p:cNvCxnSpPr/>
          <p:nvPr/>
        </p:nvCxnSpPr>
        <p:spPr>
          <a:xfrm>
            <a:off x="3868776" y="5526652"/>
            <a:ext cx="4241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kstniOkvir 90"/>
          <p:cNvSpPr txBox="1"/>
          <p:nvPr/>
        </p:nvSpPr>
        <p:spPr>
          <a:xfrm>
            <a:off x="4242497" y="5395921"/>
            <a:ext cx="647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2b</a:t>
            </a:r>
            <a:r>
              <a:rPr lang="hr-HR" sz="1000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3u</a:t>
            </a:r>
            <a:r>
              <a:rPr lang="hr-H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l-GR" sz="1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π</a:t>
            </a:r>
            <a:r>
              <a:rPr lang="hr-HR" sz="1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hr-H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GB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2" name="TekstniOkvir 91"/>
          <p:cNvSpPr txBox="1"/>
          <p:nvPr/>
        </p:nvSpPr>
        <p:spPr>
          <a:xfrm>
            <a:off x="4300586" y="5229465"/>
            <a:ext cx="5918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1a</a:t>
            </a:r>
            <a:r>
              <a:rPr lang="hr-HR" sz="1000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hr-H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l-GR" sz="1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π</a:t>
            </a:r>
            <a:r>
              <a:rPr lang="hr-HR" sz="10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hr-HR" sz="1000" dirty="0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GB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3" name="Ravni poveznik 92"/>
          <p:cNvCxnSpPr/>
          <p:nvPr/>
        </p:nvCxnSpPr>
        <p:spPr>
          <a:xfrm>
            <a:off x="4948027" y="3473478"/>
            <a:ext cx="424190" cy="0"/>
          </a:xfrm>
          <a:prstGeom prst="line">
            <a:avLst/>
          </a:prstGeom>
          <a:ln w="19050">
            <a:solidFill>
              <a:srgbClr val="2CA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avni poveznik 93"/>
          <p:cNvCxnSpPr/>
          <p:nvPr/>
        </p:nvCxnSpPr>
        <p:spPr>
          <a:xfrm>
            <a:off x="4948027" y="3632314"/>
            <a:ext cx="424190" cy="0"/>
          </a:xfrm>
          <a:prstGeom prst="line">
            <a:avLst/>
          </a:prstGeom>
          <a:ln w="19050">
            <a:solidFill>
              <a:srgbClr val="2CA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Elipsa 94"/>
          <p:cNvSpPr>
            <a:spLocks noChangeAspect="1"/>
          </p:cNvSpPr>
          <p:nvPr/>
        </p:nvSpPr>
        <p:spPr>
          <a:xfrm>
            <a:off x="5019152" y="3586594"/>
            <a:ext cx="91440" cy="91440"/>
          </a:xfrm>
          <a:prstGeom prst="ellipse">
            <a:avLst/>
          </a:prstGeom>
          <a:solidFill>
            <a:srgbClr val="2CA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Elipsa 95"/>
          <p:cNvSpPr>
            <a:spLocks noChangeAspect="1"/>
          </p:cNvSpPr>
          <p:nvPr/>
        </p:nvSpPr>
        <p:spPr>
          <a:xfrm>
            <a:off x="5206120" y="3098914"/>
            <a:ext cx="91440" cy="91440"/>
          </a:xfrm>
          <a:prstGeom prst="ellipse">
            <a:avLst/>
          </a:prstGeom>
          <a:solidFill>
            <a:srgbClr val="2CA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Elipsa 96"/>
          <p:cNvSpPr>
            <a:spLocks noChangeAspect="1"/>
          </p:cNvSpPr>
          <p:nvPr/>
        </p:nvSpPr>
        <p:spPr>
          <a:xfrm>
            <a:off x="5019430" y="3427758"/>
            <a:ext cx="91440" cy="91440"/>
          </a:xfrm>
          <a:prstGeom prst="ellipse">
            <a:avLst/>
          </a:prstGeom>
          <a:solidFill>
            <a:srgbClr val="2CA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Elipsa 97"/>
          <p:cNvSpPr>
            <a:spLocks noChangeAspect="1"/>
          </p:cNvSpPr>
          <p:nvPr/>
        </p:nvSpPr>
        <p:spPr>
          <a:xfrm>
            <a:off x="5206398" y="3427758"/>
            <a:ext cx="91440" cy="91440"/>
          </a:xfrm>
          <a:prstGeom prst="ellipse">
            <a:avLst/>
          </a:prstGeom>
          <a:solidFill>
            <a:srgbClr val="2CA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1" name="Ravni poveznik 100"/>
          <p:cNvCxnSpPr/>
          <p:nvPr/>
        </p:nvCxnSpPr>
        <p:spPr>
          <a:xfrm>
            <a:off x="4948027" y="2992788"/>
            <a:ext cx="424190" cy="0"/>
          </a:xfrm>
          <a:prstGeom prst="line">
            <a:avLst/>
          </a:prstGeom>
          <a:ln w="19050">
            <a:solidFill>
              <a:srgbClr val="2CA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avni poveznik 101"/>
          <p:cNvCxnSpPr/>
          <p:nvPr/>
        </p:nvCxnSpPr>
        <p:spPr>
          <a:xfrm>
            <a:off x="4948027" y="3151624"/>
            <a:ext cx="424190" cy="0"/>
          </a:xfrm>
          <a:prstGeom prst="line">
            <a:avLst/>
          </a:prstGeom>
          <a:ln w="19050">
            <a:solidFill>
              <a:srgbClr val="2CA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avni poveznik 104"/>
          <p:cNvCxnSpPr/>
          <p:nvPr/>
        </p:nvCxnSpPr>
        <p:spPr>
          <a:xfrm>
            <a:off x="4523725" y="2427209"/>
            <a:ext cx="424190" cy="0"/>
          </a:xfrm>
          <a:prstGeom prst="line">
            <a:avLst/>
          </a:prstGeom>
          <a:ln w="19050">
            <a:solidFill>
              <a:srgbClr val="1F77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vni poveznik 105"/>
          <p:cNvCxnSpPr/>
          <p:nvPr/>
        </p:nvCxnSpPr>
        <p:spPr>
          <a:xfrm>
            <a:off x="4523725" y="2586045"/>
            <a:ext cx="424190" cy="0"/>
          </a:xfrm>
          <a:prstGeom prst="line">
            <a:avLst/>
          </a:prstGeom>
          <a:ln w="19050">
            <a:solidFill>
              <a:srgbClr val="1F77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Elipsa 106"/>
          <p:cNvSpPr>
            <a:spLocks noChangeAspect="1"/>
          </p:cNvSpPr>
          <p:nvPr/>
        </p:nvSpPr>
        <p:spPr>
          <a:xfrm>
            <a:off x="4594850" y="2540325"/>
            <a:ext cx="91440" cy="91440"/>
          </a:xfrm>
          <a:prstGeom prst="ellipse">
            <a:avLst/>
          </a:prstGeom>
          <a:solidFill>
            <a:srgbClr val="1F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Elipsa 107"/>
          <p:cNvSpPr>
            <a:spLocks noChangeAspect="1"/>
          </p:cNvSpPr>
          <p:nvPr/>
        </p:nvSpPr>
        <p:spPr>
          <a:xfrm>
            <a:off x="4781818" y="2540325"/>
            <a:ext cx="91440" cy="91440"/>
          </a:xfrm>
          <a:prstGeom prst="ellipse">
            <a:avLst/>
          </a:prstGeom>
          <a:solidFill>
            <a:srgbClr val="1F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Elipsa 108"/>
          <p:cNvSpPr>
            <a:spLocks noChangeAspect="1"/>
          </p:cNvSpPr>
          <p:nvPr/>
        </p:nvSpPr>
        <p:spPr>
          <a:xfrm>
            <a:off x="4595128" y="2381489"/>
            <a:ext cx="91440" cy="91440"/>
          </a:xfrm>
          <a:prstGeom prst="ellipse">
            <a:avLst/>
          </a:prstGeom>
          <a:solidFill>
            <a:srgbClr val="1F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Elipsa 109"/>
          <p:cNvSpPr>
            <a:spLocks noChangeAspect="1"/>
          </p:cNvSpPr>
          <p:nvPr/>
        </p:nvSpPr>
        <p:spPr>
          <a:xfrm>
            <a:off x="4782096" y="2060971"/>
            <a:ext cx="91440" cy="91440"/>
          </a:xfrm>
          <a:prstGeom prst="ellipse">
            <a:avLst/>
          </a:prstGeom>
          <a:solidFill>
            <a:srgbClr val="1F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3" name="Ravni poveznik 112"/>
          <p:cNvCxnSpPr/>
          <p:nvPr/>
        </p:nvCxnSpPr>
        <p:spPr>
          <a:xfrm>
            <a:off x="4523725" y="1946519"/>
            <a:ext cx="424190" cy="0"/>
          </a:xfrm>
          <a:prstGeom prst="line">
            <a:avLst/>
          </a:prstGeom>
          <a:ln w="19050">
            <a:solidFill>
              <a:srgbClr val="1F77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avni poveznik 113"/>
          <p:cNvCxnSpPr/>
          <p:nvPr/>
        </p:nvCxnSpPr>
        <p:spPr>
          <a:xfrm>
            <a:off x="4523725" y="2105355"/>
            <a:ext cx="424190" cy="0"/>
          </a:xfrm>
          <a:prstGeom prst="line">
            <a:avLst/>
          </a:prstGeom>
          <a:ln w="19050">
            <a:solidFill>
              <a:srgbClr val="1F77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avni poveznik 116"/>
          <p:cNvCxnSpPr/>
          <p:nvPr/>
        </p:nvCxnSpPr>
        <p:spPr>
          <a:xfrm>
            <a:off x="3449256" y="1552608"/>
            <a:ext cx="424190" cy="0"/>
          </a:xfrm>
          <a:prstGeom prst="line">
            <a:avLst/>
          </a:prstGeom>
          <a:ln w="19050">
            <a:solidFill>
              <a:srgbClr val="FF7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avni poveznik 117"/>
          <p:cNvCxnSpPr/>
          <p:nvPr/>
        </p:nvCxnSpPr>
        <p:spPr>
          <a:xfrm>
            <a:off x="3449256" y="1711444"/>
            <a:ext cx="424190" cy="0"/>
          </a:xfrm>
          <a:prstGeom prst="line">
            <a:avLst/>
          </a:prstGeom>
          <a:ln w="19050">
            <a:solidFill>
              <a:srgbClr val="FF7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Elipsa 118"/>
          <p:cNvSpPr>
            <a:spLocks noChangeAspect="1"/>
          </p:cNvSpPr>
          <p:nvPr/>
        </p:nvSpPr>
        <p:spPr>
          <a:xfrm>
            <a:off x="3520381" y="1665724"/>
            <a:ext cx="91440" cy="91440"/>
          </a:xfrm>
          <a:prstGeom prst="ellipse">
            <a:avLst/>
          </a:prstGeom>
          <a:solidFill>
            <a:srgbClr val="FF7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Elipsa 119"/>
          <p:cNvSpPr>
            <a:spLocks noChangeAspect="1"/>
          </p:cNvSpPr>
          <p:nvPr/>
        </p:nvSpPr>
        <p:spPr>
          <a:xfrm>
            <a:off x="3707349" y="1665724"/>
            <a:ext cx="91440" cy="91440"/>
          </a:xfrm>
          <a:prstGeom prst="ellipse">
            <a:avLst/>
          </a:prstGeom>
          <a:solidFill>
            <a:srgbClr val="FF7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Elipsa 120"/>
          <p:cNvSpPr>
            <a:spLocks noChangeAspect="1"/>
          </p:cNvSpPr>
          <p:nvPr/>
        </p:nvSpPr>
        <p:spPr>
          <a:xfrm>
            <a:off x="3520659" y="1506888"/>
            <a:ext cx="91440" cy="91440"/>
          </a:xfrm>
          <a:prstGeom prst="ellipse">
            <a:avLst/>
          </a:prstGeom>
          <a:solidFill>
            <a:srgbClr val="FF7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Elipsa 121"/>
          <p:cNvSpPr>
            <a:spLocks noChangeAspect="1"/>
          </p:cNvSpPr>
          <p:nvPr/>
        </p:nvSpPr>
        <p:spPr>
          <a:xfrm>
            <a:off x="3707627" y="1026111"/>
            <a:ext cx="91440" cy="91440"/>
          </a:xfrm>
          <a:prstGeom prst="ellipse">
            <a:avLst/>
          </a:prstGeom>
          <a:solidFill>
            <a:srgbClr val="FF7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5" name="Ravni poveznik 124"/>
          <p:cNvCxnSpPr/>
          <p:nvPr/>
        </p:nvCxnSpPr>
        <p:spPr>
          <a:xfrm>
            <a:off x="3449256" y="1071918"/>
            <a:ext cx="424190" cy="0"/>
          </a:xfrm>
          <a:prstGeom prst="line">
            <a:avLst/>
          </a:prstGeom>
          <a:ln w="19050">
            <a:solidFill>
              <a:srgbClr val="FF7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avni poveznik 125"/>
          <p:cNvCxnSpPr/>
          <p:nvPr/>
        </p:nvCxnSpPr>
        <p:spPr>
          <a:xfrm>
            <a:off x="3449256" y="1230754"/>
            <a:ext cx="424190" cy="0"/>
          </a:xfrm>
          <a:prstGeom prst="line">
            <a:avLst/>
          </a:prstGeom>
          <a:ln w="19050">
            <a:solidFill>
              <a:srgbClr val="FF7F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ručno 4"/>
          <p:cNvSpPr/>
          <p:nvPr/>
        </p:nvSpPr>
        <p:spPr>
          <a:xfrm>
            <a:off x="914400" y="3252252"/>
            <a:ext cx="989814" cy="272622"/>
          </a:xfrm>
          <a:custGeom>
            <a:avLst/>
            <a:gdLst>
              <a:gd name="connsiteX0" fmla="*/ 0 w 989814"/>
              <a:gd name="connsiteY0" fmla="*/ 0 h 383199"/>
              <a:gd name="connsiteX1" fmla="*/ 386499 w 989814"/>
              <a:gd name="connsiteY1" fmla="*/ 377072 h 383199"/>
              <a:gd name="connsiteX2" fmla="*/ 989814 w 989814"/>
              <a:gd name="connsiteY2" fmla="*/ 197963 h 38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9814" h="383199">
                <a:moveTo>
                  <a:pt x="0" y="0"/>
                </a:moveTo>
                <a:cubicBezTo>
                  <a:pt x="110765" y="172039"/>
                  <a:pt x="221530" y="344078"/>
                  <a:pt x="386499" y="377072"/>
                </a:cubicBezTo>
                <a:cubicBezTo>
                  <a:pt x="551468" y="410066"/>
                  <a:pt x="770641" y="304014"/>
                  <a:pt x="989814" y="197963"/>
                </a:cubicBezTo>
              </a:path>
            </a:pathLst>
          </a:custGeom>
          <a:noFill/>
          <a:ln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rostoručno 5"/>
          <p:cNvSpPr/>
          <p:nvPr/>
        </p:nvSpPr>
        <p:spPr>
          <a:xfrm>
            <a:off x="1894786" y="3280531"/>
            <a:ext cx="1857081" cy="466933"/>
          </a:xfrm>
          <a:custGeom>
            <a:avLst/>
            <a:gdLst>
              <a:gd name="connsiteX0" fmla="*/ 0 w 1847654"/>
              <a:gd name="connsiteY0" fmla="*/ 122548 h 557463"/>
              <a:gd name="connsiteX1" fmla="*/ 763571 w 1847654"/>
              <a:gd name="connsiteY1" fmla="*/ 556181 h 557463"/>
              <a:gd name="connsiteX2" fmla="*/ 1847654 w 1847654"/>
              <a:gd name="connsiteY2" fmla="*/ 0 h 55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7654" h="557463">
                <a:moveTo>
                  <a:pt x="0" y="122548"/>
                </a:moveTo>
                <a:cubicBezTo>
                  <a:pt x="227814" y="349577"/>
                  <a:pt x="455629" y="576606"/>
                  <a:pt x="763571" y="556181"/>
                </a:cubicBezTo>
                <a:cubicBezTo>
                  <a:pt x="1071513" y="535756"/>
                  <a:pt x="1459583" y="267878"/>
                  <a:pt x="1847654" y="0"/>
                </a:cubicBezTo>
              </a:path>
            </a:pathLst>
          </a:custGeom>
          <a:noFill/>
          <a:ln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ostoručno 6"/>
          <p:cNvSpPr/>
          <p:nvPr/>
        </p:nvSpPr>
        <p:spPr>
          <a:xfrm>
            <a:off x="3742441" y="3280531"/>
            <a:ext cx="1206631" cy="211838"/>
          </a:xfrm>
          <a:custGeom>
            <a:avLst/>
            <a:gdLst>
              <a:gd name="connsiteX0" fmla="*/ 0 w 1206631"/>
              <a:gd name="connsiteY0" fmla="*/ 0 h 263196"/>
              <a:gd name="connsiteX1" fmla="*/ 650450 w 1206631"/>
              <a:gd name="connsiteY1" fmla="*/ 254524 h 263196"/>
              <a:gd name="connsiteX2" fmla="*/ 1206631 w 1206631"/>
              <a:gd name="connsiteY2" fmla="*/ 179109 h 26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631" h="263196">
                <a:moveTo>
                  <a:pt x="0" y="0"/>
                </a:moveTo>
                <a:cubicBezTo>
                  <a:pt x="224672" y="112336"/>
                  <a:pt x="449345" y="224673"/>
                  <a:pt x="650450" y="254524"/>
                </a:cubicBezTo>
                <a:cubicBezTo>
                  <a:pt x="851555" y="284375"/>
                  <a:pt x="1029093" y="231742"/>
                  <a:pt x="1206631" y="179109"/>
                </a:cubicBezTo>
              </a:path>
            </a:pathLst>
          </a:custGeom>
          <a:noFill/>
          <a:ln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ostoručno 13"/>
          <p:cNvSpPr/>
          <p:nvPr/>
        </p:nvSpPr>
        <p:spPr>
          <a:xfrm>
            <a:off x="1385742" y="2450967"/>
            <a:ext cx="1664920" cy="628309"/>
          </a:xfrm>
          <a:custGeom>
            <a:avLst/>
            <a:gdLst>
              <a:gd name="connsiteX0" fmla="*/ 0 w 1791093"/>
              <a:gd name="connsiteY0" fmla="*/ 0 h 565952"/>
              <a:gd name="connsiteX1" fmla="*/ 650450 w 1791093"/>
              <a:gd name="connsiteY1" fmla="*/ 565609 h 565952"/>
              <a:gd name="connsiteX2" fmla="*/ 1791093 w 1791093"/>
              <a:gd name="connsiteY2" fmla="*/ 65988 h 56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1093" h="565952">
                <a:moveTo>
                  <a:pt x="0" y="0"/>
                </a:moveTo>
                <a:cubicBezTo>
                  <a:pt x="175967" y="277305"/>
                  <a:pt x="351934" y="554611"/>
                  <a:pt x="650450" y="565609"/>
                </a:cubicBezTo>
                <a:cubicBezTo>
                  <a:pt x="948966" y="576607"/>
                  <a:pt x="1370029" y="321297"/>
                  <a:pt x="1791093" y="65988"/>
                </a:cubicBezTo>
              </a:path>
            </a:pathLst>
          </a:custGeom>
          <a:noFill/>
          <a:ln>
            <a:solidFill>
              <a:srgbClr val="B200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ostoručno 15"/>
          <p:cNvSpPr/>
          <p:nvPr/>
        </p:nvSpPr>
        <p:spPr>
          <a:xfrm>
            <a:off x="3035431" y="2526384"/>
            <a:ext cx="1265155" cy="517388"/>
          </a:xfrm>
          <a:custGeom>
            <a:avLst/>
            <a:gdLst>
              <a:gd name="connsiteX0" fmla="*/ 0 w 1376313"/>
              <a:gd name="connsiteY0" fmla="*/ 0 h 367645"/>
              <a:gd name="connsiteX1" fmla="*/ 688157 w 1376313"/>
              <a:gd name="connsiteY1" fmla="*/ 367645 h 367645"/>
              <a:gd name="connsiteX2" fmla="*/ 1376313 w 1376313"/>
              <a:gd name="connsiteY2" fmla="*/ 0 h 36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6313" h="367645">
                <a:moveTo>
                  <a:pt x="0" y="0"/>
                </a:moveTo>
                <a:cubicBezTo>
                  <a:pt x="229386" y="183822"/>
                  <a:pt x="458772" y="367645"/>
                  <a:pt x="688157" y="367645"/>
                </a:cubicBezTo>
                <a:cubicBezTo>
                  <a:pt x="917542" y="367645"/>
                  <a:pt x="1146927" y="183822"/>
                  <a:pt x="1376313" y="0"/>
                </a:cubicBezTo>
              </a:path>
            </a:pathLst>
          </a:custGeom>
          <a:noFill/>
          <a:ln>
            <a:solidFill>
              <a:srgbClr val="B200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Prostoručno 33"/>
          <p:cNvSpPr/>
          <p:nvPr/>
        </p:nvSpPr>
        <p:spPr>
          <a:xfrm>
            <a:off x="2092750" y="1234909"/>
            <a:ext cx="1923068" cy="986825"/>
          </a:xfrm>
          <a:custGeom>
            <a:avLst/>
            <a:gdLst>
              <a:gd name="connsiteX0" fmla="*/ 0 w 1923068"/>
              <a:gd name="connsiteY0" fmla="*/ 0 h 986825"/>
              <a:gd name="connsiteX1" fmla="*/ 1027522 w 1923068"/>
              <a:gd name="connsiteY1" fmla="*/ 961534 h 986825"/>
              <a:gd name="connsiteX2" fmla="*/ 1923068 w 1923068"/>
              <a:gd name="connsiteY2" fmla="*/ 612743 h 98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3068" h="986825">
                <a:moveTo>
                  <a:pt x="0" y="0"/>
                </a:moveTo>
                <a:cubicBezTo>
                  <a:pt x="353505" y="429705"/>
                  <a:pt x="707011" y="859410"/>
                  <a:pt x="1027522" y="961534"/>
                </a:cubicBezTo>
                <a:cubicBezTo>
                  <a:pt x="1348033" y="1063658"/>
                  <a:pt x="1635550" y="838200"/>
                  <a:pt x="1923068" y="612743"/>
                </a:cubicBezTo>
              </a:path>
            </a:pathLst>
          </a:custGeom>
          <a:noFill/>
          <a:ln>
            <a:solidFill>
              <a:srgbClr val="4C004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88"/>
          <a:stretch/>
        </p:blipFill>
        <p:spPr>
          <a:xfrm>
            <a:off x="174840" y="933184"/>
            <a:ext cx="9000000" cy="3797821"/>
          </a:xfrm>
          <a:prstGeom prst="rect">
            <a:avLst/>
          </a:prstGeom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673224" y="-18256"/>
            <a:ext cx="8003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hr-HR" sz="3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single</a:t>
            </a:r>
            <a:r>
              <a:rPr lang="hr-HR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r-HR" sz="32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trajectory</a:t>
            </a:r>
            <a:r>
              <a:rPr lang="hr-HR" sz="32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en-GB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niOkvir 19"/>
              <p:cNvSpPr txBox="1"/>
              <p:nvPr/>
            </p:nvSpPr>
            <p:spPr>
              <a:xfrm>
                <a:off x="763907" y="3558599"/>
                <a:ext cx="3931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hr-HR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kstniOkvir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07" y="3558599"/>
                <a:ext cx="393121" cy="3077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niOkvir 20"/>
              <p:cNvSpPr txBox="1"/>
              <p:nvPr/>
            </p:nvSpPr>
            <p:spPr>
              <a:xfrm>
                <a:off x="769288" y="3074288"/>
                <a:ext cx="3972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hr-HR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kstniOkvir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88" y="3074288"/>
                <a:ext cx="397288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kstniOkvir 21"/>
              <p:cNvSpPr txBox="1"/>
              <p:nvPr/>
            </p:nvSpPr>
            <p:spPr>
              <a:xfrm>
                <a:off x="718488" y="1799352"/>
                <a:ext cx="3972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hr-HR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kstniOkvir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88" y="1799352"/>
                <a:ext cx="397288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niOkvir 23"/>
              <p:cNvSpPr txBox="1"/>
              <p:nvPr/>
            </p:nvSpPr>
            <p:spPr>
              <a:xfrm rot="16200000">
                <a:off x="-253556" y="2785382"/>
                <a:ext cx="8050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sz="1600" b="0" i="1" smtClean="0">
                          <a:latin typeface="Cambria Math"/>
                        </a:rPr>
                        <m:t>𝐸</m:t>
                      </m:r>
                      <m:r>
                        <a:rPr lang="hr-HR" sz="1600" b="0" i="1" smtClean="0"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hr-HR" sz="1600" b="0" i="0" smtClean="0">
                          <a:latin typeface="Cambria Math"/>
                        </a:rPr>
                        <m:t>eV</m:t>
                      </m:r>
                      <m:r>
                        <a:rPr lang="hr-HR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24" name="TekstniOkvir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53556" y="2785382"/>
                <a:ext cx="805029" cy="338554"/>
              </a:xfrm>
              <a:prstGeom prst="rect">
                <a:avLst/>
              </a:prstGeom>
              <a:blipFill rotWithShape="1">
                <a:blip r:embed="rId6"/>
                <a:stretch>
                  <a:fillRect r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niOkvir 26"/>
              <p:cNvSpPr txBox="1"/>
              <p:nvPr/>
            </p:nvSpPr>
            <p:spPr>
              <a:xfrm>
                <a:off x="4295844" y="5078538"/>
                <a:ext cx="10627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r-HR" sz="1600" b="0" i="0" smtClean="0">
                          <a:latin typeface="Cambria Math"/>
                        </a:rPr>
                        <m:t>Time</m:t>
                      </m:r>
                      <m:r>
                        <a:rPr lang="hr-HR" sz="1600" b="0" i="1" smtClean="0">
                          <a:latin typeface="Cambria Math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hr-HR" sz="1600" b="0" i="0" smtClean="0">
                          <a:latin typeface="Cambria Math"/>
                        </a:rPr>
                        <m:t>fs</m:t>
                      </m:r>
                      <m:r>
                        <a:rPr lang="hr-HR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r-HR" sz="1600" dirty="0"/>
              </a:p>
            </p:txBody>
          </p:sp>
        </mc:Choice>
        <mc:Fallback xmlns="">
          <p:sp>
            <p:nvSpPr>
              <p:cNvPr id="27" name="TekstniOkvir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44" y="5078538"/>
                <a:ext cx="1062791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niOkvir 33"/>
              <p:cNvSpPr txBox="1"/>
              <p:nvPr/>
            </p:nvSpPr>
            <p:spPr>
              <a:xfrm>
                <a:off x="1345352" y="1274088"/>
                <a:ext cx="3972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hr-HR" sz="1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kstniOkvir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352" y="1274088"/>
                <a:ext cx="397288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Slika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48"/>
          <a:stretch/>
        </p:blipFill>
        <p:spPr>
          <a:xfrm>
            <a:off x="174368" y="4682238"/>
            <a:ext cx="9000000" cy="396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kstniOkvir 39"/>
              <p:cNvSpPr txBox="1"/>
              <p:nvPr/>
            </p:nvSpPr>
            <p:spPr>
              <a:xfrm>
                <a:off x="1669944" y="1891554"/>
                <a:ext cx="8685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FF7F0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400" b="0" i="0" smtClean="0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r-HR" sz="1400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hr-HR" sz="1400" i="1">
                          <a:solidFill>
                            <a:srgbClr val="FF7F0E"/>
                          </a:solidFill>
                          <a:latin typeface="Cambria Math"/>
                        </a:rPr>
                        <m:t>(</m:t>
                      </m:r>
                      <m:r>
                        <a:rPr lang="hr-HR" sz="1400" i="1">
                          <a:solidFill>
                            <a:srgbClr val="FF7F0E"/>
                          </a:solidFill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hr-HR" sz="1400" i="1">
                              <a:solidFill>
                                <a:srgbClr val="FF7F0E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1400" i="1">
                              <a:solidFill>
                                <a:srgbClr val="FF7F0E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hr-HR" sz="1400" i="1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hr-HR" sz="1400" i="1">
                          <a:solidFill>
                            <a:srgbClr val="FF7F0E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7F0E"/>
                  </a:solidFill>
                </a:endParaRPr>
              </a:p>
            </p:txBody>
          </p:sp>
        </mc:Choice>
        <mc:Fallback xmlns="">
          <p:sp>
            <p:nvSpPr>
              <p:cNvPr id="40" name="TekstniOkvir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944" y="1891554"/>
                <a:ext cx="868571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kstniOkvir 40"/>
              <p:cNvSpPr txBox="1"/>
              <p:nvPr/>
            </p:nvSpPr>
            <p:spPr>
              <a:xfrm>
                <a:off x="807048" y="1583777"/>
                <a:ext cx="9411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2CA02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400">
                              <a:solidFill>
                                <a:srgbClr val="2CA02C"/>
                              </a:solidFill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hr-HR" sz="1400" b="0" i="0" smtClean="0">
                              <a:solidFill>
                                <a:srgbClr val="2CA02C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hr-HR" sz="1400">
                              <a:solidFill>
                                <a:srgbClr val="2CA02C"/>
                              </a:solidFill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hr-HR" sz="1400" i="1">
                          <a:solidFill>
                            <a:srgbClr val="2CA02C"/>
                          </a:solidFill>
                          <a:latin typeface="Cambria Math"/>
                        </a:rPr>
                        <m:t>(</m:t>
                      </m:r>
                      <m:r>
                        <a:rPr lang="hr-HR" sz="1400" i="1">
                          <a:solidFill>
                            <a:srgbClr val="2CA02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hr-HR" sz="1400" i="1" smtClean="0">
                              <a:solidFill>
                                <a:srgbClr val="2CA02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1400" i="1">
                              <a:solidFill>
                                <a:srgbClr val="2CA02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hr-HR" sz="1400" i="1">
                              <a:solidFill>
                                <a:srgbClr val="2CA02C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hr-HR" sz="1400" i="1">
                          <a:solidFill>
                            <a:srgbClr val="2CA02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2CA02C"/>
                  </a:solidFill>
                </a:endParaRPr>
              </a:p>
            </p:txBody>
          </p:sp>
        </mc:Choice>
        <mc:Fallback xmlns="">
          <p:sp>
            <p:nvSpPr>
              <p:cNvPr id="41" name="TekstniOkvir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48" y="1583777"/>
                <a:ext cx="941155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Ravni poveznik sa strelicom 17"/>
          <p:cNvCxnSpPr>
            <a:stCxn id="41" idx="2"/>
          </p:cNvCxnSpPr>
          <p:nvPr/>
        </p:nvCxnSpPr>
        <p:spPr>
          <a:xfrm flipH="1">
            <a:off x="1166576" y="1891554"/>
            <a:ext cx="111050" cy="307777"/>
          </a:xfrm>
          <a:prstGeom prst="straightConnector1">
            <a:avLst/>
          </a:prstGeom>
          <a:ln w="12700">
            <a:solidFill>
              <a:srgbClr val="2CA02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ni poveznik sa strelicom 41"/>
          <p:cNvCxnSpPr/>
          <p:nvPr/>
        </p:nvCxnSpPr>
        <p:spPr>
          <a:xfrm flipH="1">
            <a:off x="1837944" y="2199331"/>
            <a:ext cx="232422" cy="421878"/>
          </a:xfrm>
          <a:prstGeom prst="straightConnector1">
            <a:avLst/>
          </a:prstGeom>
          <a:ln w="12700">
            <a:solidFill>
              <a:srgbClr val="FF7F0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kstniOkvir 42"/>
              <p:cNvSpPr txBox="1"/>
              <p:nvPr/>
            </p:nvSpPr>
            <p:spPr>
              <a:xfrm>
                <a:off x="2743974" y="1740784"/>
                <a:ext cx="8685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FF7F0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400" b="0" i="0" smtClean="0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r-HR" sz="1400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hr-HR" sz="1400" i="1">
                          <a:solidFill>
                            <a:srgbClr val="FF7F0E"/>
                          </a:solidFill>
                          <a:latin typeface="Cambria Math"/>
                        </a:rPr>
                        <m:t>(</m:t>
                      </m:r>
                      <m:r>
                        <a:rPr lang="hr-HR" sz="1400" i="1">
                          <a:solidFill>
                            <a:srgbClr val="FF7F0E"/>
                          </a:solidFill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hr-HR" sz="1400" i="1">
                              <a:solidFill>
                                <a:srgbClr val="FF7F0E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1400" i="1">
                              <a:solidFill>
                                <a:srgbClr val="FF7F0E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hr-HR" sz="1400" i="1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hr-HR" sz="1400" i="1">
                          <a:solidFill>
                            <a:srgbClr val="FF7F0E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7F0E"/>
                  </a:solidFill>
                </a:endParaRPr>
              </a:p>
            </p:txBody>
          </p:sp>
        </mc:Choice>
        <mc:Fallback xmlns="">
          <p:sp>
            <p:nvSpPr>
              <p:cNvPr id="43" name="TekstniOkvir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974" y="1740784"/>
                <a:ext cx="868571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Ravni poveznik sa strelicom 43"/>
          <p:cNvCxnSpPr/>
          <p:nvPr/>
        </p:nvCxnSpPr>
        <p:spPr>
          <a:xfrm flipH="1">
            <a:off x="2538515" y="2048561"/>
            <a:ext cx="605881" cy="639775"/>
          </a:xfrm>
          <a:prstGeom prst="straightConnector1">
            <a:avLst/>
          </a:prstGeom>
          <a:ln w="12700">
            <a:solidFill>
              <a:srgbClr val="FF7F0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niOkvir 45"/>
              <p:cNvSpPr txBox="1"/>
              <p:nvPr/>
            </p:nvSpPr>
            <p:spPr>
              <a:xfrm>
                <a:off x="3031674" y="2368448"/>
                <a:ext cx="937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1F77B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400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hr-HR" sz="1400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hr-HR" sz="1400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hr-HR" sz="1400" i="1">
                          <a:solidFill>
                            <a:srgbClr val="1F77B4"/>
                          </a:solidFill>
                          <a:latin typeface="Cambria Math"/>
                        </a:rPr>
                        <m:t>(</m:t>
                      </m:r>
                      <m:r>
                        <a:rPr lang="hr-HR" sz="1400" i="1">
                          <a:solidFill>
                            <a:srgbClr val="1F77B4"/>
                          </a:solidFill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hr-HR" sz="1400" i="1">
                              <a:solidFill>
                                <a:srgbClr val="1F77B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1400" i="1">
                              <a:solidFill>
                                <a:srgbClr val="1F77B4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hr-HR" sz="1400" i="1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hr-HR" sz="1400" i="1">
                          <a:solidFill>
                            <a:srgbClr val="1F77B4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1F77B4"/>
                  </a:solidFill>
                </a:endParaRPr>
              </a:p>
            </p:txBody>
          </p:sp>
        </mc:Choice>
        <mc:Fallback xmlns="">
          <p:sp>
            <p:nvSpPr>
              <p:cNvPr id="46" name="TekstniOkvir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674" y="2368448"/>
                <a:ext cx="937180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Ravni poveznik sa strelicom 46"/>
          <p:cNvCxnSpPr>
            <a:stCxn id="46" idx="2"/>
          </p:cNvCxnSpPr>
          <p:nvPr/>
        </p:nvCxnSpPr>
        <p:spPr>
          <a:xfrm flipH="1">
            <a:off x="2944368" y="2676225"/>
            <a:ext cx="555896" cy="296972"/>
          </a:xfrm>
          <a:prstGeom prst="straightConnector1">
            <a:avLst/>
          </a:prstGeom>
          <a:ln w="12700">
            <a:solidFill>
              <a:srgbClr val="1F77B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kstniOkvir 50"/>
              <p:cNvSpPr txBox="1"/>
              <p:nvPr/>
            </p:nvSpPr>
            <p:spPr>
              <a:xfrm>
                <a:off x="4878549" y="3782720"/>
                <a:ext cx="937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1F77B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400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hr-HR" sz="1400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hr-HR" sz="1400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hr-HR" sz="1400" i="1">
                          <a:solidFill>
                            <a:srgbClr val="1F77B4"/>
                          </a:solidFill>
                          <a:latin typeface="Cambria Math"/>
                        </a:rPr>
                        <m:t>(</m:t>
                      </m:r>
                      <m:r>
                        <a:rPr lang="hr-HR" sz="1400" i="1">
                          <a:solidFill>
                            <a:srgbClr val="1F77B4"/>
                          </a:solidFill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hr-HR" sz="1400" i="1">
                              <a:solidFill>
                                <a:srgbClr val="1F77B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1400" i="1">
                              <a:solidFill>
                                <a:srgbClr val="1F77B4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hr-HR" sz="1400" i="1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hr-HR" sz="1400" i="1">
                          <a:solidFill>
                            <a:srgbClr val="1F77B4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1F77B4"/>
                  </a:solidFill>
                </a:endParaRPr>
              </a:p>
            </p:txBody>
          </p:sp>
        </mc:Choice>
        <mc:Fallback xmlns="">
          <p:sp>
            <p:nvSpPr>
              <p:cNvPr id="51" name="TekstniOkvir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549" y="3782720"/>
                <a:ext cx="937180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Ravni poveznik sa strelicom 51"/>
          <p:cNvCxnSpPr>
            <a:stCxn id="51" idx="0"/>
          </p:cNvCxnSpPr>
          <p:nvPr/>
        </p:nvCxnSpPr>
        <p:spPr>
          <a:xfrm flipH="1" flipV="1">
            <a:off x="4974337" y="3447288"/>
            <a:ext cx="372802" cy="335432"/>
          </a:xfrm>
          <a:prstGeom prst="straightConnector1">
            <a:avLst/>
          </a:prstGeom>
          <a:ln w="12700">
            <a:solidFill>
              <a:srgbClr val="1F77B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kstniOkvir 54"/>
              <p:cNvSpPr txBox="1"/>
              <p:nvPr/>
            </p:nvSpPr>
            <p:spPr>
              <a:xfrm>
                <a:off x="6475701" y="3496284"/>
                <a:ext cx="9371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1F77B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400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B</m:t>
                          </m:r>
                        </m:e>
                        <m:sub>
                          <m:r>
                            <a:rPr lang="hr-HR" sz="1400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hr-HR" sz="1400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hr-HR" sz="1400" i="1">
                          <a:solidFill>
                            <a:srgbClr val="1F77B4"/>
                          </a:solidFill>
                          <a:latin typeface="Cambria Math"/>
                        </a:rPr>
                        <m:t>(</m:t>
                      </m:r>
                      <m:r>
                        <a:rPr lang="hr-HR" sz="1400" i="1">
                          <a:solidFill>
                            <a:srgbClr val="1F77B4"/>
                          </a:solidFill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hr-HR" sz="1400" i="1">
                              <a:solidFill>
                                <a:srgbClr val="1F77B4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1400" i="1">
                              <a:solidFill>
                                <a:srgbClr val="1F77B4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hr-HR" sz="1400" i="1">
                              <a:solidFill>
                                <a:srgbClr val="1F77B4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hr-HR" sz="1400" i="1">
                          <a:solidFill>
                            <a:srgbClr val="1F77B4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1F77B4"/>
                  </a:solidFill>
                </a:endParaRPr>
              </a:p>
            </p:txBody>
          </p:sp>
        </mc:Choice>
        <mc:Fallback xmlns="">
          <p:sp>
            <p:nvSpPr>
              <p:cNvPr id="55" name="TekstniOkvir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701" y="3496284"/>
                <a:ext cx="937180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Ravni poveznik sa strelicom 55"/>
          <p:cNvCxnSpPr>
            <a:stCxn id="55" idx="0"/>
          </p:cNvCxnSpPr>
          <p:nvPr/>
        </p:nvCxnSpPr>
        <p:spPr>
          <a:xfrm flipH="1" flipV="1">
            <a:off x="6571489" y="3160852"/>
            <a:ext cx="372802" cy="335432"/>
          </a:xfrm>
          <a:prstGeom prst="straightConnector1">
            <a:avLst/>
          </a:prstGeom>
          <a:ln w="12700">
            <a:solidFill>
              <a:srgbClr val="1F77B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kstniOkvir 56"/>
              <p:cNvSpPr txBox="1"/>
              <p:nvPr/>
            </p:nvSpPr>
            <p:spPr>
              <a:xfrm>
                <a:off x="7303782" y="1945960"/>
                <a:ext cx="8685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FF7F0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sz="1400" b="0" i="0" smtClean="0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r-HR" sz="1400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u</m:t>
                          </m:r>
                        </m:sub>
                      </m:sSub>
                      <m:r>
                        <a:rPr lang="hr-HR" sz="1400" i="1">
                          <a:solidFill>
                            <a:srgbClr val="FF7F0E"/>
                          </a:solidFill>
                          <a:latin typeface="Cambria Math"/>
                        </a:rPr>
                        <m:t>(</m:t>
                      </m:r>
                      <m:r>
                        <a:rPr lang="hr-HR" sz="1400" i="1">
                          <a:solidFill>
                            <a:srgbClr val="FF7F0E"/>
                          </a:solidFill>
                          <a:latin typeface="Cambria Math"/>
                        </a:rPr>
                        <m:t>𝑛</m:t>
                      </m:r>
                      <m:sSup>
                        <m:sSupPr>
                          <m:ctrlPr>
                            <a:rPr lang="hr-HR" sz="1400" i="1">
                              <a:solidFill>
                                <a:srgbClr val="FF7F0E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1400" i="1">
                              <a:solidFill>
                                <a:srgbClr val="FF7F0E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hr-HR" sz="1400" i="1">
                              <a:solidFill>
                                <a:srgbClr val="FF7F0E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hr-HR" sz="1400" i="1">
                          <a:solidFill>
                            <a:srgbClr val="FF7F0E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7F0E"/>
                  </a:solidFill>
                </a:endParaRPr>
              </a:p>
            </p:txBody>
          </p:sp>
        </mc:Choice>
        <mc:Fallback xmlns="">
          <p:sp>
            <p:nvSpPr>
              <p:cNvPr id="57" name="TekstniOkvir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782" y="1945960"/>
                <a:ext cx="868571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Ravni poveznik sa strelicom 57"/>
          <p:cNvCxnSpPr/>
          <p:nvPr/>
        </p:nvCxnSpPr>
        <p:spPr>
          <a:xfrm>
            <a:off x="7704205" y="2253737"/>
            <a:ext cx="269363" cy="700922"/>
          </a:xfrm>
          <a:prstGeom prst="straightConnector1">
            <a:avLst/>
          </a:prstGeom>
          <a:ln w="12700">
            <a:solidFill>
              <a:srgbClr val="FF7F0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vni poveznik sa strelicom 61"/>
          <p:cNvCxnSpPr>
            <a:stCxn id="55" idx="0"/>
          </p:cNvCxnSpPr>
          <p:nvPr/>
        </p:nvCxnSpPr>
        <p:spPr>
          <a:xfrm flipV="1">
            <a:off x="6944291" y="3160852"/>
            <a:ext cx="359491" cy="335432"/>
          </a:xfrm>
          <a:prstGeom prst="straightConnector1">
            <a:avLst/>
          </a:prstGeom>
          <a:ln w="12700">
            <a:solidFill>
              <a:srgbClr val="1F77B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avni poveznik sa strelicom 64"/>
          <p:cNvCxnSpPr/>
          <p:nvPr/>
        </p:nvCxnSpPr>
        <p:spPr>
          <a:xfrm flipV="1">
            <a:off x="5347139" y="3558599"/>
            <a:ext cx="294709" cy="224121"/>
          </a:xfrm>
          <a:prstGeom prst="straightConnector1">
            <a:avLst/>
          </a:prstGeom>
          <a:ln w="12700">
            <a:solidFill>
              <a:srgbClr val="1F77B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ravokutnik 66"/>
          <p:cNvSpPr/>
          <p:nvPr/>
        </p:nvSpPr>
        <p:spPr>
          <a:xfrm>
            <a:off x="220560" y="4516121"/>
            <a:ext cx="384048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3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6" grpId="0"/>
      <p:bldP spid="51" grpId="0"/>
      <p:bldP spid="55" grpId="0"/>
      <p:bldP spid="57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70180</TotalTime>
  <Words>1204</Words>
  <Application>Microsoft Office PowerPoint</Application>
  <PresentationFormat>Prikaz na zaslonu (4:3)</PresentationFormat>
  <Paragraphs>159</Paragraphs>
  <Slides>14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Tema sustava Office</vt:lpstr>
      <vt:lpstr>How to Interpret Trajectory Surface Hopping Dynamics?</vt:lpstr>
      <vt:lpstr>Born-Oppenheimer Molecular Dynamics</vt:lpstr>
      <vt:lpstr>Photoinduced reactions</vt:lpstr>
      <vt:lpstr>Nonadiabatic Molecular Dynamics</vt:lpstr>
      <vt:lpstr>Trajectory Surface Hopping Dynamics</vt:lpstr>
      <vt:lpstr>Trajectory Surface Hopping Dynamics</vt:lpstr>
      <vt:lpstr>Pyrazine photodynamics</vt:lpstr>
      <vt:lpstr>Pyrazine photodynamics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Miješani kvantno-klasični pristup izračunu i asignaciji vremenski razlučenih fotoelektronskih spektara</dc:title>
  <dc:creator>Tomislav</dc:creator>
  <cp:lastModifiedBy>Tomislav</cp:lastModifiedBy>
  <cp:revision>452</cp:revision>
  <dcterms:created xsi:type="dcterms:W3CDTF">2021-06-29T07:59:22Z</dcterms:created>
  <dcterms:modified xsi:type="dcterms:W3CDTF">2022-09-30T16:55:37Z</dcterms:modified>
</cp:coreProperties>
</file>